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 id="2147483765" r:id="rId5"/>
  </p:sldMasterIdLst>
  <p:notesMasterIdLst>
    <p:notesMasterId r:id="rId35"/>
  </p:notesMasterIdLst>
  <p:sldIdLst>
    <p:sldId id="427" r:id="rId6"/>
    <p:sldId id="424" r:id="rId7"/>
    <p:sldId id="542" r:id="rId8"/>
    <p:sldId id="529" r:id="rId9"/>
    <p:sldId id="531" r:id="rId10"/>
    <p:sldId id="519" r:id="rId11"/>
    <p:sldId id="515" r:id="rId12"/>
    <p:sldId id="518" r:id="rId13"/>
    <p:sldId id="516" r:id="rId14"/>
    <p:sldId id="535" r:id="rId15"/>
    <p:sldId id="534" r:id="rId16"/>
    <p:sldId id="498" r:id="rId17"/>
    <p:sldId id="536" r:id="rId18"/>
    <p:sldId id="537" r:id="rId19"/>
    <p:sldId id="539" r:id="rId20"/>
    <p:sldId id="549" r:id="rId21"/>
    <p:sldId id="538" r:id="rId22"/>
    <p:sldId id="546" r:id="rId23"/>
    <p:sldId id="547" r:id="rId24"/>
    <p:sldId id="548" r:id="rId25"/>
    <p:sldId id="541" r:id="rId26"/>
    <p:sldId id="551" r:id="rId27"/>
    <p:sldId id="488" r:id="rId28"/>
    <p:sldId id="532" r:id="rId29"/>
    <p:sldId id="550" r:id="rId30"/>
    <p:sldId id="520" r:id="rId31"/>
    <p:sldId id="474" r:id="rId32"/>
    <p:sldId id="523" r:id="rId33"/>
    <p:sldId id="54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2E23FBE-ABC1-EA42-8BD0-16BEBD7EF442}">
          <p14:sldIdLst>
            <p14:sldId id="427"/>
            <p14:sldId id="424"/>
            <p14:sldId id="542"/>
          </p14:sldIdLst>
        </p14:section>
        <p14:section name="Definitions" id="{1BA635B0-3D7E-4E44-A47F-37091D142186}">
          <p14:sldIdLst>
            <p14:sldId id="529"/>
            <p14:sldId id="531"/>
            <p14:sldId id="519"/>
            <p14:sldId id="515"/>
            <p14:sldId id="518"/>
            <p14:sldId id="516"/>
            <p14:sldId id="535"/>
            <p14:sldId id="534"/>
            <p14:sldId id="498"/>
          </p14:sldIdLst>
        </p14:section>
        <p14:section name="What's the big deal?" id="{FB0D2584-DEF5-5348-B826-C968AC716A4B}">
          <p14:sldIdLst>
            <p14:sldId id="536"/>
            <p14:sldId id="537"/>
            <p14:sldId id="539"/>
            <p14:sldId id="549"/>
            <p14:sldId id="538"/>
            <p14:sldId id="546"/>
            <p14:sldId id="547"/>
            <p14:sldId id="548"/>
            <p14:sldId id="541"/>
            <p14:sldId id="551"/>
            <p14:sldId id="488"/>
          </p14:sldIdLst>
        </p14:section>
        <p14:section name="Ouch!" id="{C42727C7-65B9-854A-834D-6D0221A6565B}">
          <p14:sldIdLst>
            <p14:sldId id="532"/>
            <p14:sldId id="550"/>
            <p14:sldId id="520"/>
            <p14:sldId id="474"/>
            <p14:sldId id="523"/>
            <p14:sldId id="54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8"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5200"/>
    <a:srgbClr val="FFD579"/>
    <a:srgbClr val="ECECEC"/>
    <a:srgbClr val="0D2541"/>
    <a:srgbClr val="FFFFFF"/>
    <a:srgbClr val="FFFC00"/>
    <a:srgbClr val="0E2641"/>
    <a:srgbClr val="000000"/>
    <a:srgbClr val="E5EEEF"/>
    <a:srgbClr val="335E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4" autoAdjust="0"/>
    <p:restoredTop sz="79681" autoAdjust="0"/>
  </p:normalViewPr>
  <p:slideViewPr>
    <p:cSldViewPr snapToObjects="1" showGuides="1">
      <p:cViewPr varScale="1">
        <p:scale>
          <a:sx n="91" d="100"/>
          <a:sy n="91" d="100"/>
        </p:scale>
        <p:origin x="192" y="248"/>
      </p:cViewPr>
      <p:guideLst>
        <p:guide orient="horz" pos="2160"/>
        <p:guide pos="3840"/>
      </p:guideLst>
    </p:cSldViewPr>
  </p:slideViewPr>
  <p:outlineViewPr>
    <p:cViewPr>
      <p:scale>
        <a:sx n="33" d="100"/>
        <a:sy n="33" d="100"/>
      </p:scale>
      <p:origin x="0" y="-696"/>
    </p:cViewPr>
  </p:outlineViewPr>
  <p:notesTextViewPr>
    <p:cViewPr>
      <p:scale>
        <a:sx n="1" d="1"/>
        <a:sy n="1" d="1"/>
      </p:scale>
      <p:origin x="0" y="0"/>
    </p:cViewPr>
  </p:notesTextViewPr>
  <p:sorterViewPr>
    <p:cViewPr>
      <p:scale>
        <a:sx n="80" d="100"/>
        <a:sy n="80" d="100"/>
      </p:scale>
      <p:origin x="0" y="-11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2/25/25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dirty="0"/>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listapart.com/article/responsive-web-desig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css-tricks.com/the-difference-between-responsive-and-adaptive-desig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x.com/beninato/status/1703964667893399945/photo/1"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appleinsider.com/articles/22/09/26/how-iphone-speeds-have-grown-in-the-last-5-yea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aptaks.blog/posts/progressive-enhancement-is-not-anti-j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it.ly/a11yfor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saptaks.blog/posts/progressive-enhancement-is-not-anti-js.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Learn_web_development/Extensions/Testing/Feature_detecti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eveloper.mozilla.org/en-US/docs/Glossary/Graceful_degradation" TargetMode="External"/><Relationship Id="rId4" Type="http://schemas.openxmlformats.org/officeDocument/2006/relationships/hyperlink" Target="https://developer.mozilla.org/en-US/docs/Glossary/Polyfil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Creative </a:t>
            </a:r>
            <a:r>
              <a:rPr lang="en-US" dirty="0"/>
              <a:t>Commons, </a:t>
            </a:r>
            <a:r>
              <a:rPr lang="en-US" dirty="0" err="1"/>
              <a:t>airjmax</a:t>
            </a:r>
            <a:r>
              <a:rPr lang="en-US" dirty="0"/>
              <a:t> on Flickr</a:t>
            </a:r>
          </a:p>
        </p:txBody>
      </p:sp>
      <p:sp>
        <p:nvSpPr>
          <p:cNvPr id="4" name="Slide Number Placeholder 3"/>
          <p:cNvSpPr>
            <a:spLocks noGrp="1"/>
          </p:cNvSpPr>
          <p:nvPr>
            <p:ph type="sldNum" sz="quarter" idx="5"/>
          </p:nvPr>
        </p:nvSpPr>
        <p:spPr/>
        <p:txBody>
          <a:bodyPr/>
          <a:lstStyle/>
          <a:p>
            <a:fld id="{63E89008-A845-3542-9030-80EE4706E754}" type="slidenum">
              <a:rPr lang="en-US" smtClean="0"/>
              <a:pPr/>
              <a:t>1</a:t>
            </a:fld>
            <a:endParaRPr lang="en-US" dirty="0"/>
          </a:p>
        </p:txBody>
      </p:sp>
    </p:spTree>
    <p:extLst>
      <p:ext uri="{BB962C8B-B14F-4D97-AF65-F5344CB8AC3E}">
        <p14:creationId xmlns:p14="http://schemas.microsoft.com/office/powerpoint/2010/main" val="3054926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Background image source: Microsoft stock image</a:t>
            </a:r>
          </a:p>
          <a:p>
            <a:pPr marL="171450" indent="-171450">
              <a:buFont typeface="Arial" panose="020B0604020202020204" pitchFamily="34" charset="0"/>
              <a:buChar char="•"/>
            </a:pPr>
            <a:r>
              <a:rPr lang="en-US" dirty="0"/>
              <a:t>Accessible: https://</a:t>
            </a:r>
            <a:r>
              <a:rPr lang="en-US" dirty="0" err="1"/>
              <a:t>academicaccessibility.virginia.edu</a:t>
            </a:r>
            <a:r>
              <a:rPr lang="en-US" dirty="0"/>
              <a:t>/what-does-accessibility-mean</a:t>
            </a:r>
          </a:p>
          <a:p>
            <a:pPr marL="171450" indent="-171450">
              <a:buFont typeface="Arial" panose="020B0604020202020204" pitchFamily="34" charset="0"/>
              <a:buChar char="•"/>
            </a:pPr>
            <a:r>
              <a:rPr lang="en-US" dirty="0"/>
              <a:t>Adaptive: Adaptive Web Design: Crafting Rich Experiences With Progressive Enhancement (Voices That Matter) 2nd Edition, by Aaron Gustafson. November 30, 2015, New Riders Publisher.</a:t>
            </a:r>
          </a:p>
          <a:p>
            <a:pPr marL="171450" indent="-171450">
              <a:buFont typeface="Arial" panose="020B0604020202020204" pitchFamily="34" charset="0"/>
              <a:buChar char="•"/>
            </a:pPr>
            <a:r>
              <a:rPr lang="en-US" dirty="0"/>
              <a:t>Responsive: Responsive Web Design by Ethan Marcotte. May 25, 2010, https://</a:t>
            </a:r>
            <a:r>
              <a:rPr lang="en-US" dirty="0" err="1"/>
              <a:t>alistapart.com</a:t>
            </a:r>
            <a:r>
              <a:rPr lang="en-US" dirty="0"/>
              <a:t>/article/responsive-web-design/</a:t>
            </a:r>
          </a:p>
          <a:p>
            <a:pPr marL="171450" indent="-171450">
              <a:buFont typeface="Arial" panose="020B0604020202020204" pitchFamily="34" charset="0"/>
              <a:buChar char="•"/>
            </a:pPr>
            <a:r>
              <a:rPr lang="en-US" dirty="0"/>
              <a:t>Sustainable: https://</a:t>
            </a:r>
            <a:r>
              <a:rPr lang="en-US" dirty="0" err="1"/>
              <a:t>sustainablewebdesign.org</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dirty="0"/>
          </a:p>
        </p:txBody>
      </p:sp>
    </p:spTree>
    <p:extLst>
      <p:ext uri="{BB962C8B-B14F-4D97-AF65-F5344CB8AC3E}">
        <p14:creationId xmlns:p14="http://schemas.microsoft.com/office/powerpoint/2010/main" val="357764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1200"/>
              </a:spcAft>
              <a:buNone/>
            </a:pPr>
            <a:r>
              <a:rPr lang="en-US" sz="1200" dirty="0"/>
              <a:t>Responsive web design is one fluid website that flexibly adapts size and functionality of the device, increasing usability and access for all devices. This minimizes resources used to deliver the site, and in turn the amount of energy and effort to maintain it.</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200" dirty="0"/>
              <a:t>Without responsive design, web content might overflow or not use the space available. With the increasing variety in device sizes, responsive web design is considered a best practice.</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100" dirty="0"/>
              <a:t>Sources: </a:t>
            </a:r>
            <a:r>
              <a:rPr lang="en-US" sz="1100" dirty="0">
                <a:effectLst/>
                <a:ea typeface="Calibri" panose="020F0502020204030204" pitchFamily="34" charset="0"/>
              </a:rPr>
              <a:t>Ethan Marcotte. </a:t>
            </a:r>
            <a:r>
              <a:rPr lang="en-US" sz="1100" i="1" dirty="0">
                <a:effectLst/>
                <a:ea typeface="Calibri" panose="020F0502020204030204" pitchFamily="34" charset="0"/>
              </a:rPr>
              <a:t>Responsive Web Design</a:t>
            </a:r>
            <a:r>
              <a:rPr lang="en-US" sz="1100" dirty="0">
                <a:effectLst/>
                <a:ea typeface="Calibri" panose="020F0502020204030204" pitchFamily="34" charset="0"/>
              </a:rPr>
              <a:t>. 2010. A List Apart, </a:t>
            </a:r>
            <a:r>
              <a:rPr lang="en-US" sz="1100" u="sng" dirty="0">
                <a:solidFill>
                  <a:schemeClr val="accent1"/>
                </a:solidFill>
                <a:effectLs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https://alistapart.com/article/responsive-web-design/</a:t>
            </a:r>
            <a:r>
              <a:rPr lang="en-US" sz="1100" dirty="0">
                <a:effectLst/>
                <a:ea typeface="Calibri" panose="020F0502020204030204" pitchFamily="34" charset="0"/>
              </a:rPr>
              <a:t>. Last accessed September 27, 2022. Animation </a:t>
            </a:r>
            <a:r>
              <a:rPr lang="en-US" sz="1100" dirty="0">
                <a:solidFill>
                  <a:schemeClr val="accent1"/>
                </a:solidFill>
                <a:effectLst/>
                <a:ea typeface="Calibri" panose="020F0502020204030204" pitchFamily="34" charset="0"/>
                <a:hlinkClick r:id="rId4">
                  <a:extLst>
                    <a:ext uri="{A12FA001-AC4F-418D-AE19-62706E023703}">
                      <ahyp:hlinkClr xmlns:ahyp="http://schemas.microsoft.com/office/drawing/2018/hyperlinkcolor" val="tx"/>
                    </a:ext>
                  </a:extLst>
                </a:hlinkClick>
              </a:rPr>
              <a:t>https://css-tricks.com/the-difference-between-responsive-and-adaptive-design/</a:t>
            </a:r>
            <a:r>
              <a:rPr lang="en-US" sz="1100" dirty="0">
                <a:effectLst/>
                <a:ea typeface="Calibri" panose="020F0502020204030204" pitchFamily="34" charset="0"/>
              </a:rPr>
              <a:t>. (image source, too)</a:t>
            </a:r>
            <a:endParaRPr lang="en-US" sz="1100" dirty="0">
              <a:solidFill>
                <a:schemeClr val="accent1"/>
              </a:solidFill>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12</a:t>
            </a:fld>
            <a:endParaRPr lang="en-US" dirty="0"/>
          </a:p>
        </p:txBody>
      </p:sp>
    </p:spTree>
    <p:extLst>
      <p:ext uri="{BB962C8B-B14F-4D97-AF65-F5344CB8AC3E}">
        <p14:creationId xmlns:p14="http://schemas.microsoft.com/office/powerpoint/2010/main" val="106336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a:t>
            </a:r>
            <a:r>
              <a:rPr lang="en-US" dirty="0"/>
              <a:t>stock images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13</a:t>
            </a:fld>
            <a:endParaRPr lang="en-US" dirty="0"/>
          </a:p>
        </p:txBody>
      </p:sp>
    </p:spTree>
    <p:extLst>
      <p:ext uri="{BB962C8B-B14F-4D97-AF65-F5344CB8AC3E}">
        <p14:creationId xmlns:p14="http://schemas.microsoft.com/office/powerpoint/2010/main" val="213558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image source: </a:t>
            </a:r>
            <a:r>
              <a:rPr lang="en-US" dirty="0" err="1"/>
              <a:t>DeviceAtlas</a:t>
            </a:r>
            <a:r>
              <a:rPr lang="en-US" dirty="0"/>
              <a:t> https://</a:t>
            </a:r>
            <a:r>
              <a:rPr lang="en-US" dirty="0" err="1"/>
              <a:t>deviceatlas.com</a:t>
            </a:r>
            <a:r>
              <a:rPr lang="en-US" dirty="0"/>
              <a:t>/blog/</a:t>
            </a:r>
            <a:r>
              <a:rPr lang="en-US" dirty="0" err="1"/>
              <a:t>iphone</a:t>
            </a:r>
            <a:r>
              <a:rPr lang="en-US" dirty="0"/>
              <a:t>-fragmentation-why-detecting-model-essential </a:t>
            </a:r>
          </a:p>
        </p:txBody>
      </p:sp>
      <p:sp>
        <p:nvSpPr>
          <p:cNvPr id="4" name="Slide Number Placeholder 3"/>
          <p:cNvSpPr>
            <a:spLocks noGrp="1"/>
          </p:cNvSpPr>
          <p:nvPr>
            <p:ph type="sldNum" sz="quarter" idx="5"/>
          </p:nvPr>
        </p:nvSpPr>
        <p:spPr/>
        <p:txBody>
          <a:bodyPr/>
          <a:lstStyle/>
          <a:p>
            <a:fld id="{63E89008-A845-3542-9030-80EE4706E754}" type="slidenum">
              <a:rPr lang="en-US" smtClean="0"/>
              <a:pPr/>
              <a:t>14</a:t>
            </a:fld>
            <a:endParaRPr lang="en-US" dirty="0"/>
          </a:p>
        </p:txBody>
      </p:sp>
    </p:spTree>
    <p:extLst>
      <p:ext uri="{BB962C8B-B14F-4D97-AF65-F5344CB8AC3E}">
        <p14:creationId xmlns:p14="http://schemas.microsoft.com/office/powerpoint/2010/main" val="243734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https://</a:t>
            </a:r>
            <a:r>
              <a:rPr lang="en-US" dirty="0" err="1"/>
              <a:t>smartbear.com</a:t>
            </a:r>
            <a:r>
              <a:rPr lang="en-US" dirty="0"/>
              <a:t>/blog/android-fragmentation-web-app-quality/</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15</a:t>
            </a:fld>
            <a:endParaRPr lang="en-US" dirty="0"/>
          </a:p>
        </p:txBody>
      </p:sp>
    </p:spTree>
    <p:extLst>
      <p:ext uri="{BB962C8B-B14F-4D97-AF65-F5344CB8AC3E}">
        <p14:creationId xmlns:p14="http://schemas.microsoft.com/office/powerpoint/2010/main" val="2394293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C290-C19B-A196-5620-912E28C7F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CDD02-B923-344A-6742-5C51D0C08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9F1DD-33C6-C988-9212-DB5904B85990}"/>
              </a:ext>
            </a:extLst>
          </p:cNvPr>
          <p:cNvSpPr>
            <a:spLocks noGrp="1"/>
          </p:cNvSpPr>
          <p:nvPr>
            <p:ph type="body" idx="1"/>
          </p:nvPr>
        </p:nvSpPr>
        <p:spPr/>
        <p:txBody>
          <a:bodyPr/>
          <a:lstStyle/>
          <a:p>
            <a:r>
              <a:rPr lang="en-US" dirty="0"/>
              <a:t>Image source: https://</a:t>
            </a:r>
            <a:r>
              <a:rPr lang="en-US" dirty="0" err="1"/>
              <a:t>smartbear.com</a:t>
            </a:r>
            <a:r>
              <a:rPr lang="en-US" dirty="0"/>
              <a:t>/blog/android-fragmentation-web-app-quality/</a:t>
            </a:r>
          </a:p>
        </p:txBody>
      </p:sp>
      <p:sp>
        <p:nvSpPr>
          <p:cNvPr id="4" name="Slide Number Placeholder 3">
            <a:extLst>
              <a:ext uri="{FF2B5EF4-FFF2-40B4-BE49-F238E27FC236}">
                <a16:creationId xmlns:a16="http://schemas.microsoft.com/office/drawing/2014/main" id="{AE9DF555-6F47-0080-689E-354E33DB5D6A}"/>
              </a:ext>
            </a:extLst>
          </p:cNvPr>
          <p:cNvSpPr>
            <a:spLocks noGrp="1"/>
          </p:cNvSpPr>
          <p:nvPr>
            <p:ph type="sldNum" sz="quarter" idx="5"/>
          </p:nvPr>
        </p:nvSpPr>
        <p:spPr/>
        <p:txBody>
          <a:bodyPr/>
          <a:lstStyle/>
          <a:p>
            <a:fld id="{63E89008-A845-3542-9030-80EE4706E754}" type="slidenum">
              <a:rPr lang="en-US" smtClean="0"/>
              <a:pPr/>
              <a:t>16</a:t>
            </a:fld>
            <a:endParaRPr lang="en-US" dirty="0"/>
          </a:p>
        </p:txBody>
      </p:sp>
    </p:spTree>
    <p:extLst>
      <p:ext uri="{BB962C8B-B14F-4D97-AF65-F5344CB8AC3E}">
        <p14:creationId xmlns:p14="http://schemas.microsoft.com/office/powerpoint/2010/main" val="426037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source: https://</a:t>
            </a:r>
            <a:r>
              <a:rPr lang="en-US" sz="1200" dirty="0" err="1"/>
              <a:t>deviceatlas.com</a:t>
            </a:r>
            <a:r>
              <a:rPr lang="en-US" sz="1200" dirty="0"/>
              <a:t>/blog/</a:t>
            </a:r>
            <a:r>
              <a:rPr lang="en-US" sz="1200" dirty="0" err="1"/>
              <a:t>iphone</a:t>
            </a:r>
            <a:r>
              <a:rPr lang="en-US" sz="1200" dirty="0"/>
              <a:t>-fragmentation-why-detecting-model-essential</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17</a:t>
            </a:fld>
            <a:endParaRPr lang="en-US" dirty="0"/>
          </a:p>
        </p:txBody>
      </p:sp>
    </p:spTree>
    <p:extLst>
      <p:ext uri="{BB962C8B-B14F-4D97-AF65-F5344CB8AC3E}">
        <p14:creationId xmlns:p14="http://schemas.microsoft.com/office/powerpoint/2010/main" val="1230562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 https://</a:t>
            </a:r>
            <a:r>
              <a:rPr lang="en-US" dirty="0" err="1"/>
              <a:t>www.ios-resolution.com</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18</a:t>
            </a:fld>
            <a:endParaRPr lang="en-US" dirty="0"/>
          </a:p>
        </p:txBody>
      </p:sp>
    </p:spTree>
    <p:extLst>
      <p:ext uri="{BB962C8B-B14F-4D97-AF65-F5344CB8AC3E}">
        <p14:creationId xmlns:p14="http://schemas.microsoft.com/office/powerpoint/2010/main" val="1254491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source: https://</a:t>
            </a:r>
            <a:r>
              <a:rPr lang="en-US" sz="1200" dirty="0" err="1"/>
              <a:t>deviceatlas.com</a:t>
            </a:r>
            <a:r>
              <a:rPr lang="en-US" sz="1200" dirty="0"/>
              <a:t>/blog/</a:t>
            </a:r>
            <a:r>
              <a:rPr lang="en-US" sz="1200" dirty="0" err="1"/>
              <a:t>iphone</a:t>
            </a:r>
            <a:r>
              <a:rPr lang="en-US" sz="1200" dirty="0"/>
              <a:t>-fragmentation-why-detecting-model-essential; </a:t>
            </a:r>
            <a:r>
              <a:rPr lang="en-US" sz="1200" b="0" kern="100" dirty="0" err="1">
                <a:effectLst/>
              </a:rPr>
              <a:t>StatCounter</a:t>
            </a:r>
            <a:r>
              <a:rPr lang="en-US" sz="1200" b="0" kern="100" dirty="0">
                <a:effectLst/>
              </a:rPr>
              <a:t>, Global Stats, January 2025, </a:t>
            </a:r>
            <a:r>
              <a:rPr lang="en-US" sz="1200" b="0" kern="100" dirty="0">
                <a:effectLst/>
                <a:latin typeface="Aptos" panose="020B0004020202020204" pitchFamily="34" charset="0"/>
                <a:ea typeface="Aptos" panose="020B0004020202020204" pitchFamily="34" charset="0"/>
                <a:cs typeface="Times New Roman" panose="02020603050405020304" pitchFamily="18" charset="0"/>
              </a:rPr>
              <a:t>https://</a:t>
            </a:r>
            <a:r>
              <a:rPr lang="en-US" sz="1200" b="0" kern="100" dirty="0" err="1">
                <a:effectLst/>
                <a:latin typeface="Aptos" panose="020B0004020202020204" pitchFamily="34" charset="0"/>
                <a:ea typeface="Aptos" panose="020B0004020202020204" pitchFamily="34" charset="0"/>
                <a:cs typeface="Times New Roman" panose="02020603050405020304" pitchFamily="18" charset="0"/>
              </a:rPr>
              <a:t>gs.statcounter.com</a:t>
            </a:r>
            <a:r>
              <a:rPr lang="en-US" sz="1200" b="0"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b="0" kern="100" dirty="0" err="1">
                <a:effectLst/>
                <a:latin typeface="Aptos" panose="020B0004020202020204" pitchFamily="34" charset="0"/>
                <a:ea typeface="Aptos" panose="020B0004020202020204" pitchFamily="34" charset="0"/>
                <a:cs typeface="Times New Roman" panose="02020603050405020304" pitchFamily="18" charset="0"/>
              </a:rPr>
              <a:t>ios</a:t>
            </a:r>
            <a:r>
              <a:rPr lang="en-US" sz="1200" b="0" kern="100" dirty="0">
                <a:effectLst/>
                <a:latin typeface="Aptos" panose="020B0004020202020204" pitchFamily="34" charset="0"/>
                <a:ea typeface="Aptos" panose="020B0004020202020204" pitchFamily="34" charset="0"/>
                <a:cs typeface="Times New Roman" panose="02020603050405020304" pitchFamily="18" charset="0"/>
              </a:rPr>
              <a:t>-version-market-share</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19</a:t>
            </a:fld>
            <a:endParaRPr lang="en-US" dirty="0"/>
          </a:p>
        </p:txBody>
      </p:sp>
    </p:spTree>
    <p:extLst>
      <p:ext uri="{BB962C8B-B14F-4D97-AF65-F5344CB8AC3E}">
        <p14:creationId xmlns:p14="http://schemas.microsoft.com/office/powerpoint/2010/main" val="2605439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2018, iPhone 6 - with its relatively tiny 1GB was still the most popular smartphone in some countries (e.g., Spain, Philippines and Mexico) and commanded around 5% market share in most other countries.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source: https://</a:t>
            </a:r>
            <a:r>
              <a:rPr lang="en-US" sz="1200" dirty="0" err="1"/>
              <a:t>deviceatlas.com</a:t>
            </a:r>
            <a:r>
              <a:rPr lang="en-US" sz="1200" dirty="0"/>
              <a:t>/blog/</a:t>
            </a:r>
            <a:r>
              <a:rPr lang="en-US" sz="1200" dirty="0" err="1"/>
              <a:t>iphone</a:t>
            </a:r>
            <a:r>
              <a:rPr lang="en-US" sz="1200" dirty="0"/>
              <a:t>-fragmentation-why-detecting-model-essential</a:t>
            </a:r>
          </a:p>
        </p:txBody>
      </p:sp>
      <p:sp>
        <p:nvSpPr>
          <p:cNvPr id="4" name="Slide Number Placeholder 3"/>
          <p:cNvSpPr>
            <a:spLocks noGrp="1"/>
          </p:cNvSpPr>
          <p:nvPr>
            <p:ph type="sldNum" sz="quarter" idx="5"/>
          </p:nvPr>
        </p:nvSpPr>
        <p:spPr/>
        <p:txBody>
          <a:bodyPr/>
          <a:lstStyle/>
          <a:p>
            <a:fld id="{63E89008-A845-3542-9030-80EE4706E754}" type="slidenum">
              <a:rPr lang="en-US" smtClean="0"/>
              <a:pPr/>
              <a:t>20</a:t>
            </a:fld>
            <a:endParaRPr lang="en-US" dirty="0"/>
          </a:p>
        </p:txBody>
      </p:sp>
    </p:spTree>
    <p:extLst>
      <p:ext uri="{BB962C8B-B14F-4D97-AF65-F5344CB8AC3E}">
        <p14:creationId xmlns:p14="http://schemas.microsoft.com/office/powerpoint/2010/main" val="275182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a:t>
            </a:fld>
            <a:endParaRPr lang="en-US" dirty="0"/>
          </a:p>
        </p:txBody>
      </p:sp>
    </p:spTree>
    <p:extLst>
      <p:ext uri="{BB962C8B-B14F-4D97-AF65-F5344CB8AC3E}">
        <p14:creationId xmlns:p14="http://schemas.microsoft.com/office/powerpoint/2010/main" val="1843289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Sources: iPhone Comparison Chart: Joe </a:t>
            </a:r>
            <a:r>
              <a:rPr lang="en-US" sz="1200" dirty="0" err="1"/>
              <a:t>Beninato</a:t>
            </a:r>
            <a:r>
              <a:rPr lang="en-US" sz="1200" dirty="0"/>
              <a:t> on X: </a:t>
            </a:r>
            <a:r>
              <a:rPr lang="en-US" sz="1200" dirty="0">
                <a:hlinkClick r:id="rId3"/>
              </a:rPr>
              <a:t>https://x.com/beninato/status/1703964667893399945/photo/1</a:t>
            </a:r>
            <a:r>
              <a:rPr lang="en-US" sz="1200" dirty="0"/>
              <a:t>. </a:t>
            </a:r>
            <a:br>
              <a:rPr lang="en-US" sz="1200" dirty="0"/>
            </a:br>
            <a:r>
              <a:rPr lang="en-US" sz="1200" dirty="0" err="1"/>
              <a:t>Geekbench</a:t>
            </a:r>
            <a:r>
              <a:rPr lang="en-US" sz="1200" dirty="0"/>
              <a:t> Computer: </a:t>
            </a:r>
            <a:r>
              <a:rPr lang="en-US" sz="1200" dirty="0" err="1"/>
              <a:t>AppleInsider</a:t>
            </a:r>
            <a:r>
              <a:rPr lang="en-US" sz="1200" dirty="0"/>
              <a:t>, </a:t>
            </a:r>
            <a:r>
              <a:rPr lang="en-US" sz="1200" dirty="0">
                <a:hlinkClick r:id="rId4"/>
              </a:rPr>
              <a:t>https://appleinsider.com/articles/22/09/26/how-iphone-speeds-have-grown-in-the-last-5-years </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21</a:t>
            </a:fld>
            <a:endParaRPr lang="en-US" dirty="0"/>
          </a:p>
        </p:txBody>
      </p:sp>
    </p:spTree>
    <p:extLst>
      <p:ext uri="{BB962C8B-B14F-4D97-AF65-F5344CB8AC3E}">
        <p14:creationId xmlns:p14="http://schemas.microsoft.com/office/powerpoint/2010/main" val="2677779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source: Microsoft </a:t>
            </a:r>
            <a:r>
              <a:rPr lang="en-US" dirty="0"/>
              <a:t>stock images</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22</a:t>
            </a:fld>
            <a:endParaRPr lang="en-US" dirty="0"/>
          </a:p>
        </p:txBody>
      </p:sp>
    </p:spTree>
    <p:extLst>
      <p:ext uri="{BB962C8B-B14F-4D97-AF65-F5344CB8AC3E}">
        <p14:creationId xmlns:p14="http://schemas.microsoft.com/office/powerpoint/2010/main" val="21157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The Growth of Web Page Size, November 18, 2022, https://</a:t>
            </a:r>
            <a:r>
              <a:rPr lang="en-US" dirty="0" err="1"/>
              <a:t>www.keycdn.com</a:t>
            </a:r>
            <a:r>
              <a:rPr lang="en-US" dirty="0"/>
              <a:t>/support/the-growth-of-web-page-size</a:t>
            </a:r>
          </a:p>
          <a:p>
            <a:r>
              <a:rPr lang="en-US" dirty="0"/>
              <a:t>And the Web Almanac for 2024, https://</a:t>
            </a:r>
            <a:r>
              <a:rPr lang="en-US" dirty="0" err="1"/>
              <a:t>almanac.httparchive.org</a:t>
            </a:r>
            <a:r>
              <a:rPr lang="en-US" dirty="0"/>
              <a:t>/</a:t>
            </a:r>
            <a:r>
              <a:rPr lang="en-US" dirty="0" err="1"/>
              <a:t>en</a:t>
            </a:r>
            <a:r>
              <a:rPr lang="en-US" dirty="0"/>
              <a:t>/2024/page-weight</a:t>
            </a:r>
          </a:p>
          <a:p>
            <a:endParaRPr lang="en-US" dirty="0"/>
          </a:p>
          <a:p>
            <a:r>
              <a:rPr lang="en-US" dirty="0"/>
              <a:t>Also, speaking to the impact of web performance on accessibility, as the slower a site the harder it is for assistive technology to connect to it, if it can at all. https://</a:t>
            </a:r>
            <a:r>
              <a:rPr lang="en-US" dirty="0" err="1"/>
              <a:t>marcysutton.com</a:t>
            </a:r>
            <a:r>
              <a:rPr lang="en-US" dirty="0"/>
              <a:t>/accessibility-and-performance</a:t>
            </a:r>
          </a:p>
        </p:txBody>
      </p:sp>
      <p:sp>
        <p:nvSpPr>
          <p:cNvPr id="4" name="Slide Number Placeholder 3"/>
          <p:cNvSpPr>
            <a:spLocks noGrp="1"/>
          </p:cNvSpPr>
          <p:nvPr>
            <p:ph type="sldNum" sz="quarter" idx="5"/>
          </p:nvPr>
        </p:nvSpPr>
        <p:spPr/>
        <p:txBody>
          <a:bodyPr/>
          <a:lstStyle/>
          <a:p>
            <a:fld id="{63E89008-A845-3542-9030-80EE4706E754}" type="slidenum">
              <a:rPr lang="en-US" smtClean="0"/>
              <a:pPr/>
              <a:t>23</a:t>
            </a:fld>
            <a:endParaRPr lang="en-US" dirty="0"/>
          </a:p>
        </p:txBody>
      </p:sp>
    </p:spTree>
    <p:extLst>
      <p:ext uri="{BB962C8B-B14F-4D97-AF65-F5344CB8AC3E}">
        <p14:creationId xmlns:p14="http://schemas.microsoft.com/office/powerpoint/2010/main" val="2330973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Creative </a:t>
            </a:r>
            <a:r>
              <a:rPr lang="en-US" dirty="0"/>
              <a:t>Commons, Garrett Scott on Flickr</a:t>
            </a:r>
          </a:p>
        </p:txBody>
      </p:sp>
      <p:sp>
        <p:nvSpPr>
          <p:cNvPr id="4" name="Slide Number Placeholder 3"/>
          <p:cNvSpPr>
            <a:spLocks noGrp="1"/>
          </p:cNvSpPr>
          <p:nvPr>
            <p:ph type="sldNum" sz="quarter" idx="5"/>
          </p:nvPr>
        </p:nvSpPr>
        <p:spPr/>
        <p:txBody>
          <a:bodyPr/>
          <a:lstStyle/>
          <a:p>
            <a:fld id="{63E89008-A845-3542-9030-80EE4706E754}" type="slidenum">
              <a:rPr lang="en-US" smtClean="0"/>
              <a:pPr/>
              <a:t>24</a:t>
            </a:fld>
            <a:endParaRPr lang="en-US" dirty="0"/>
          </a:p>
        </p:txBody>
      </p:sp>
    </p:spTree>
    <p:extLst>
      <p:ext uri="{BB962C8B-B14F-4D97-AF65-F5344CB8AC3E}">
        <p14:creationId xmlns:p14="http://schemas.microsoft.com/office/powerpoint/2010/main" val="4055522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source: </a:t>
            </a:r>
            <a:r>
              <a:rPr lang="en-US" sz="1200"/>
              <a:t>Microsoft </a:t>
            </a:r>
            <a:r>
              <a:rPr lang="en-US" sz="1200" dirty="0"/>
              <a:t>stock images</a:t>
            </a:r>
          </a:p>
        </p:txBody>
      </p:sp>
      <p:sp>
        <p:nvSpPr>
          <p:cNvPr id="4" name="Slide Number Placeholder 3"/>
          <p:cNvSpPr>
            <a:spLocks noGrp="1"/>
          </p:cNvSpPr>
          <p:nvPr>
            <p:ph type="sldNum" sz="quarter" idx="5"/>
          </p:nvPr>
        </p:nvSpPr>
        <p:spPr/>
        <p:txBody>
          <a:bodyPr/>
          <a:lstStyle/>
          <a:p>
            <a:fld id="{63E89008-A845-3542-9030-80EE4706E754}" type="slidenum">
              <a:rPr lang="en-US" smtClean="0"/>
              <a:pPr/>
              <a:t>25</a:t>
            </a:fld>
            <a:endParaRPr lang="en-US" dirty="0"/>
          </a:p>
        </p:txBody>
      </p:sp>
    </p:spTree>
    <p:extLst>
      <p:ext uri="{BB962C8B-B14F-4D97-AF65-F5344CB8AC3E}">
        <p14:creationId xmlns:p14="http://schemas.microsoft.com/office/powerpoint/2010/main" val="1919994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marR="0" lvl="0" indent="0" algn="l" defTabSz="914400" rtl="0" eaLnBrk="1" fontAlgn="auto" latinLnBrk="0" hangingPunct="1">
              <a:lnSpc>
                <a:spcPct val="100000"/>
              </a:lnSpc>
              <a:spcBef>
                <a:spcPts val="0"/>
              </a:spcBef>
              <a:spcAft>
                <a:spcPts val="0"/>
              </a:spcAft>
              <a:buClrTx/>
              <a:buSzTx/>
              <a:buFontTx/>
              <a:buNone/>
              <a:tabLst/>
              <a:defRPr/>
            </a:pPr>
            <a:r>
              <a:rPr lang="en-US" sz="1100"/>
              <a:t>Image source: Microsoft </a:t>
            </a:r>
            <a:r>
              <a:rPr lang="en-US" sz="1100" dirty="0"/>
              <a:t>stock images</a:t>
            </a:r>
          </a:p>
          <a:p>
            <a:pPr marL="9525" indent="0">
              <a:buNone/>
            </a:pPr>
            <a:endParaRPr lang="en-US" sz="1100"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26</a:t>
            </a:fld>
            <a:endParaRPr lang="en-US" dirty="0"/>
          </a:p>
        </p:txBody>
      </p:sp>
    </p:spTree>
    <p:extLst>
      <p:ext uri="{BB962C8B-B14F-4D97-AF65-F5344CB8AC3E}">
        <p14:creationId xmlns:p14="http://schemas.microsoft.com/office/powerpoint/2010/main" val="4044632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source: Microsoft </a:t>
            </a:r>
            <a:r>
              <a:rPr lang="en-US" dirty="0"/>
              <a:t>stock images</a:t>
            </a:r>
          </a:p>
          <a:p>
            <a:endParaRPr lang="en-US" b="0" i="0" dirty="0">
              <a:solidFill>
                <a:srgbClr val="1D1C1D"/>
              </a:solidFill>
              <a:effectLst/>
              <a:latin typeface="Slack-Lato"/>
            </a:endParaRPr>
          </a:p>
          <a:p>
            <a:r>
              <a:rPr lang="en-US" dirty="0"/>
              <a:t>Progressive Enhancement is not anti-JavaScript: </a:t>
            </a:r>
            <a:r>
              <a:rPr lang="en-US" b="0" i="0" dirty="0">
                <a:solidFill>
                  <a:srgbClr val="0078D7"/>
                </a:solidFill>
                <a:effectLst/>
                <a:latin typeface="Calibri" panose="020F0502020204030204" pitchFamily="34" charset="0"/>
                <a:hlinkClick r:id="rId3" tooltip="https://saptaks.blog/posts/progressive-enhancement-is-not-anti-js.html"/>
              </a:rPr>
              <a:t>https://saptaks.blog/posts/progressive-enhancement-is-not-anti-js.html</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27</a:t>
            </a:fld>
            <a:endParaRPr lang="en-US" dirty="0"/>
          </a:p>
        </p:txBody>
      </p:sp>
    </p:spTree>
    <p:extLst>
      <p:ext uri="{BB962C8B-B14F-4D97-AF65-F5344CB8AC3E}">
        <p14:creationId xmlns:p14="http://schemas.microsoft.com/office/powerpoint/2010/main" val="4143223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2A27-2944-F86C-4CA9-FC35A0093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2C833-0EE4-EF6D-9EF0-703A194CC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7AD83A-0AB3-3643-7F9C-493589D8F35E}"/>
              </a:ext>
            </a:extLst>
          </p:cNvPr>
          <p:cNvSpPr>
            <a:spLocks noGrp="1"/>
          </p:cNvSpPr>
          <p:nvPr>
            <p:ph type="body" idx="1"/>
          </p:nvPr>
        </p:nvSpPr>
        <p:spPr/>
        <p:txBody>
          <a:bodyPr/>
          <a:lstStyle/>
          <a:p>
            <a:r>
              <a:rPr lang="en-US" b="0" i="0" dirty="0">
                <a:solidFill>
                  <a:srgbClr val="1D1C1D"/>
                </a:solidFill>
                <a:effectLst/>
                <a:latin typeface="Slack-Lato"/>
              </a:rPr>
              <a:t>Paul </a:t>
            </a:r>
            <a:r>
              <a:rPr lang="en-US" b="0" i="0" dirty="0" err="1">
                <a:solidFill>
                  <a:srgbClr val="1D1C1D"/>
                </a:solidFill>
                <a:effectLst/>
                <a:latin typeface="Slack-Lato"/>
              </a:rPr>
              <a:t>Grenier</a:t>
            </a:r>
            <a:r>
              <a:rPr lang="en-US" b="0" i="0" dirty="0">
                <a:solidFill>
                  <a:srgbClr val="1D1C1D"/>
                </a:solidFill>
                <a:effectLst/>
                <a:latin typeface="Slack-Lato"/>
              </a:rPr>
              <a:t>, a11ySlack, WCAG: I did a lot of work researching how best to use the validity API and presented it at A11yTO a few years ago. </a:t>
            </a:r>
            <a:r>
              <a:rPr lang="en-US" b="0" i="0" u="none" strike="noStrike" dirty="0">
                <a:effectLst/>
                <a:latin typeface="Slack-Lato"/>
                <a:hlinkClick r:id="rId3"/>
              </a:rPr>
              <a:t>https://bit.ly/a11yform</a:t>
            </a:r>
            <a:r>
              <a:rPr lang="en-US" b="0" i="0" dirty="0">
                <a:solidFill>
                  <a:srgbClr val="1D1C1D"/>
                </a:solidFill>
                <a:effectLst/>
                <a:latin typeface="Slack-Lato"/>
              </a:rPr>
              <a:t>. My conclusion: don't use it as is. But it can be very useful especially for progressive enhancement.</a:t>
            </a:r>
          </a:p>
          <a:p>
            <a:endParaRPr lang="en-US" b="0" i="0" dirty="0">
              <a:solidFill>
                <a:srgbClr val="1D1C1D"/>
              </a:solidFill>
              <a:effectLst/>
              <a:latin typeface="Slack-Lato"/>
            </a:endParaRPr>
          </a:p>
          <a:p>
            <a:r>
              <a:rPr lang="en-US" dirty="0"/>
              <a:t>Progressive Enhancement is not anti-JavaScript: </a:t>
            </a:r>
            <a:r>
              <a:rPr lang="en-US" b="0" i="0" dirty="0">
                <a:solidFill>
                  <a:srgbClr val="0078D7"/>
                </a:solidFill>
                <a:effectLst/>
                <a:latin typeface="Calibri" panose="020F0502020204030204" pitchFamily="34" charset="0"/>
                <a:hlinkClick r:id="rId4" tooltip="https://saptaks.blog/posts/progressive-enhancement-is-not-anti-js.html"/>
              </a:rPr>
              <a:t>https://saptaks.blog/posts/progressive-enhancement-is-not-anti-js.html</a:t>
            </a:r>
            <a:endParaRPr lang="en-US" dirty="0"/>
          </a:p>
        </p:txBody>
      </p:sp>
      <p:sp>
        <p:nvSpPr>
          <p:cNvPr id="4" name="Slide Number Placeholder 3">
            <a:extLst>
              <a:ext uri="{FF2B5EF4-FFF2-40B4-BE49-F238E27FC236}">
                <a16:creationId xmlns:a16="http://schemas.microsoft.com/office/drawing/2014/main" id="{C00DB74D-CBE9-523E-B349-78969443BFA7}"/>
              </a:ext>
            </a:extLst>
          </p:cNvPr>
          <p:cNvSpPr>
            <a:spLocks noGrp="1"/>
          </p:cNvSpPr>
          <p:nvPr>
            <p:ph type="sldNum" sz="quarter" idx="5"/>
          </p:nvPr>
        </p:nvSpPr>
        <p:spPr/>
        <p:txBody>
          <a:bodyPr/>
          <a:lstStyle/>
          <a:p>
            <a:fld id="{63E89008-A845-3542-9030-80EE4706E754}" type="slidenum">
              <a:rPr lang="en-US" smtClean="0"/>
              <a:pPr/>
              <a:t>28</a:t>
            </a:fld>
            <a:endParaRPr lang="en-US" dirty="0"/>
          </a:p>
        </p:txBody>
      </p:sp>
    </p:spTree>
    <p:extLst>
      <p:ext uri="{BB962C8B-B14F-4D97-AF65-F5344CB8AC3E}">
        <p14:creationId xmlns:p14="http://schemas.microsoft.com/office/powerpoint/2010/main" val="3389000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a:t>
            </a:r>
            <a:r>
              <a:rPr lang="en-US" dirty="0"/>
              <a:t>stock images</a:t>
            </a:r>
          </a:p>
        </p:txBody>
      </p:sp>
      <p:sp>
        <p:nvSpPr>
          <p:cNvPr id="4" name="Slide Number Placeholder 3"/>
          <p:cNvSpPr>
            <a:spLocks noGrp="1"/>
          </p:cNvSpPr>
          <p:nvPr>
            <p:ph type="sldNum" sz="quarter" idx="5"/>
          </p:nvPr>
        </p:nvSpPr>
        <p:spPr/>
        <p:txBody>
          <a:bodyPr/>
          <a:lstStyle/>
          <a:p>
            <a:fld id="{63E89008-A845-3542-9030-80EE4706E754}" type="slidenum">
              <a:rPr lang="en-US" smtClean="0"/>
              <a:pPr/>
              <a:t>29</a:t>
            </a:fld>
            <a:endParaRPr lang="en-US" dirty="0"/>
          </a:p>
        </p:txBody>
      </p:sp>
    </p:spTree>
    <p:extLst>
      <p:ext uri="{BB962C8B-B14F-4D97-AF65-F5344CB8AC3E}">
        <p14:creationId xmlns:p14="http://schemas.microsoft.com/office/powerpoint/2010/main" val="293503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Creative </a:t>
            </a:r>
            <a:r>
              <a:rPr lang="en-US" dirty="0"/>
              <a:t>Commons </a:t>
            </a:r>
            <a:r>
              <a:rPr lang="en-US" dirty="0" err="1"/>
              <a:t>cdn.slacker</a:t>
            </a:r>
            <a:r>
              <a:rPr lang="en-US" dirty="0"/>
              <a:t> on Flickr</a:t>
            </a:r>
          </a:p>
        </p:txBody>
      </p:sp>
      <p:sp>
        <p:nvSpPr>
          <p:cNvPr id="4" name="Slide Number Placeholder 3"/>
          <p:cNvSpPr>
            <a:spLocks noGrp="1"/>
          </p:cNvSpPr>
          <p:nvPr>
            <p:ph type="sldNum" sz="quarter" idx="5"/>
          </p:nvPr>
        </p:nvSpPr>
        <p:spPr/>
        <p:txBody>
          <a:bodyPr/>
          <a:lstStyle/>
          <a:p>
            <a:fld id="{63E89008-A845-3542-9030-80EE4706E754}" type="slidenum">
              <a:rPr lang="en-US" smtClean="0"/>
              <a:pPr/>
              <a:t>4</a:t>
            </a:fld>
            <a:endParaRPr lang="en-US" dirty="0"/>
          </a:p>
        </p:txBody>
      </p:sp>
    </p:spTree>
    <p:extLst>
      <p:ext uri="{BB962C8B-B14F-4D97-AF65-F5344CB8AC3E}">
        <p14:creationId xmlns:p14="http://schemas.microsoft.com/office/powerpoint/2010/main" val="320173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750"/>
              </a:spcAft>
            </a:pPr>
            <a:r>
              <a:rPr lang="en-US" b="0" i="0" u="none" strike="noStrike" dirty="0">
                <a:solidFill>
                  <a:srgbClr val="1A1A1A"/>
                </a:solidFill>
                <a:effectLst/>
                <a:latin typeface="Times New Roman" panose="02020603050405020304" pitchFamily="18" charset="0"/>
              </a:rPr>
              <a:t>Rawls source: Rawls, John. 1972. </a:t>
            </a:r>
            <a:r>
              <a:rPr lang="en-US" b="0" i="1" u="none" strike="noStrike" dirty="0">
                <a:solidFill>
                  <a:srgbClr val="1A1A1A"/>
                </a:solidFill>
                <a:effectLst/>
                <a:latin typeface="Times New Roman" panose="02020603050405020304" pitchFamily="18" charset="0"/>
              </a:rPr>
              <a:t>A Theory of Justice.</a:t>
            </a:r>
            <a:r>
              <a:rPr lang="en-US" b="0" i="0" u="none" strike="noStrike" dirty="0">
                <a:solidFill>
                  <a:srgbClr val="1A1A1A"/>
                </a:solidFill>
                <a:effectLst/>
                <a:latin typeface="Times New Roman" panose="02020603050405020304" pitchFamily="18" charset="0"/>
              </a:rPr>
              <a:t> Harvard University Press.</a:t>
            </a:r>
          </a:p>
          <a:p>
            <a:pPr algn="l">
              <a:spcAft>
                <a:spcPts val="750"/>
              </a:spcAft>
            </a:pPr>
            <a:r>
              <a:rPr lang="en-US" b="0" i="0" u="none" strike="noStrike" dirty="0">
                <a:solidFill>
                  <a:srgbClr val="1A1A1A"/>
                </a:solidFill>
                <a:effectLst/>
                <a:latin typeface="Times New Roman" panose="02020603050405020304" pitchFamily="18" charset="0"/>
              </a:rPr>
              <a:t> </a:t>
            </a:r>
          </a:p>
          <a:p>
            <a:pPr algn="l">
              <a:spcAft>
                <a:spcPts val="750"/>
              </a:spcAft>
            </a:pPr>
            <a:r>
              <a:rPr lang="en-US" b="0" i="0" u="none" strike="noStrike" dirty="0">
                <a:solidFill>
                  <a:srgbClr val="1A1A1A"/>
                </a:solidFill>
                <a:effectLst/>
                <a:latin typeface="Times New Roman" panose="02020603050405020304" pitchFamily="18" charset="0"/>
              </a:rPr>
              <a:t>Kant source: </a:t>
            </a:r>
            <a:r>
              <a:rPr lang="en-US" dirty="0"/>
              <a:t>Johnson, Robert and Adam Cureton, "Kant’s Moral Philosophy", </a:t>
            </a:r>
            <a:r>
              <a:rPr lang="en-US" i="1" dirty="0">
                <a:effectLst/>
              </a:rPr>
              <a:t>The Stanford Encyclopedia of Philosophy </a:t>
            </a:r>
            <a:r>
              <a:rPr lang="en-US" dirty="0"/>
              <a:t>(Fall 2024 Edition), Edward N. </a:t>
            </a:r>
            <a:r>
              <a:rPr lang="en-US" dirty="0" err="1"/>
              <a:t>Zalta</a:t>
            </a:r>
            <a:r>
              <a:rPr lang="en-US" dirty="0"/>
              <a:t> &amp; Uri </a:t>
            </a:r>
            <a:r>
              <a:rPr lang="en-US" dirty="0" err="1"/>
              <a:t>Nodelman</a:t>
            </a:r>
            <a:r>
              <a:rPr lang="en-US" dirty="0"/>
              <a:t> (eds.), URL = &lt;https://</a:t>
            </a:r>
            <a:r>
              <a:rPr lang="en-US" dirty="0" err="1"/>
              <a:t>plato.stanford.edu</a:t>
            </a:r>
            <a:r>
              <a:rPr lang="en-US" dirty="0"/>
              <a:t>/archives/fall2024/entries/</a:t>
            </a:r>
            <a:r>
              <a:rPr lang="en-US" dirty="0" err="1"/>
              <a:t>kant</a:t>
            </a:r>
            <a:r>
              <a:rPr lang="en-US" dirty="0"/>
              <a:t>-moral/&gt;.</a:t>
            </a:r>
            <a:endParaRPr lang="en-US" b="0" i="0" u="none" strike="noStrike" dirty="0">
              <a:solidFill>
                <a:srgbClr val="1A1A1A"/>
              </a:solidFill>
              <a:effectLst/>
              <a:latin typeface="Times New Roman" panose="02020603050405020304" pitchFamily="18" charset="0"/>
            </a:endParaRPr>
          </a:p>
          <a:p>
            <a:pPr algn="l">
              <a:spcAft>
                <a:spcPts val="750"/>
              </a:spcAft>
            </a:pPr>
            <a:endParaRPr lang="en-US" b="0" i="0" u="none" strike="noStrike" dirty="0">
              <a:solidFill>
                <a:srgbClr val="1A1A1A"/>
              </a:solidFill>
              <a:effectLst/>
              <a:latin typeface="Times New Roman" panose="02020603050405020304" pitchFamily="18" charset="0"/>
            </a:endParaRPr>
          </a:p>
          <a:p>
            <a:pPr algn="l"/>
            <a:r>
              <a:rPr lang="en-US" b="0" i="0" u="none" strike="noStrike" dirty="0">
                <a:solidFill>
                  <a:srgbClr val="1B1B1B"/>
                </a:solidFill>
                <a:effectLst/>
                <a:latin typeface="-apple-system-font"/>
              </a:rPr>
              <a:t>The first is that, as Kant and others have conceived of it, ethics initially requires an analysis of our moral concepts. We must understand the concepts of a “good will”, “obligation”, “duty” and so on, as well as their logical relationships to one another, before we can determine whether our use of these concepts is justified. Given that the analysis of concepts is an </a:t>
            </a:r>
            <a:r>
              <a:rPr lang="en-US" b="0" i="1" u="none" strike="noStrike" dirty="0">
                <a:solidFill>
                  <a:srgbClr val="1B1B1B"/>
                </a:solidFill>
                <a:effectLst/>
                <a:latin typeface="-apple-system-font"/>
              </a:rPr>
              <a:t>a priori</a:t>
            </a:r>
            <a:r>
              <a:rPr lang="en-US" b="0" i="0" u="none" strike="noStrike" dirty="0">
                <a:solidFill>
                  <a:srgbClr val="1B1B1B"/>
                </a:solidFill>
                <a:effectLst/>
                <a:latin typeface="-apple-system-font"/>
              </a:rPr>
              <a:t> matter, to the degree that ethics consists of such an analysis, ethics is </a:t>
            </a:r>
            <a:r>
              <a:rPr lang="en-US" b="0" i="1" u="none" strike="noStrike" dirty="0">
                <a:solidFill>
                  <a:srgbClr val="1B1B1B"/>
                </a:solidFill>
                <a:effectLst/>
                <a:latin typeface="-apple-system-font"/>
              </a:rPr>
              <a:t>a priori </a:t>
            </a:r>
            <a:r>
              <a:rPr lang="en-US" b="0" i="0" u="none" strike="noStrike" dirty="0">
                <a:solidFill>
                  <a:srgbClr val="1B1B1B"/>
                </a:solidFill>
                <a:effectLst/>
                <a:latin typeface="-apple-system-font"/>
              </a:rPr>
              <a:t>as a well.</a:t>
            </a:r>
          </a:p>
          <a:p>
            <a:endParaRPr lang="en-US" b="0" i="0" u="none" strike="noStrike" dirty="0">
              <a:solidFill>
                <a:srgbClr val="1A1A1A"/>
              </a:solidFill>
              <a:effectLst/>
              <a:latin typeface="Times New Roman" panose="02020603050405020304" pitchFamily="18" charset="0"/>
            </a:endParaRPr>
          </a:p>
          <a:p>
            <a:pPr algn="l">
              <a:spcAft>
                <a:spcPts val="750"/>
              </a:spcAft>
            </a:pPr>
            <a:r>
              <a:rPr lang="en-US" b="0" i="0" u="none" strike="noStrike" dirty="0">
                <a:solidFill>
                  <a:srgbClr val="1A1A1A"/>
                </a:solidFill>
                <a:effectLst/>
                <a:latin typeface="Times New Roman" panose="02020603050405020304" pitchFamily="18" charset="0"/>
              </a:rPr>
              <a:t>Kant confirms this by comparing motivation by duty with other sorts of motives, in particular, with motives of self-interest, self-preservation, sympathy and happiness. He argues that a dutiful action from any of these motives, however praiseworthy it may be, does not express a good will. Assuming an action has moral worth only if it expresses a good will, such actions have no genuine “moral worth.” The conformity of one’s action to duty in such cases is only related by accident to morality. For instance, if one is motivated by happiness alone, then had conditions not conspired to align one’s duty with one’s own happiness one would not have done one’s duty. By contrast, were one to supplant any of these motivations with the motive of duty, the morality of the action would then express one’s determination to act dutifully out of respect for the moral law itself. Only then would the action have moral worth.</a:t>
            </a:r>
          </a:p>
          <a:p>
            <a:pPr algn="l">
              <a:spcAft>
                <a:spcPts val="750"/>
              </a:spcAft>
            </a:pPr>
            <a:endParaRPr lang="en-US" b="0" i="0" u="none" strike="noStrike" dirty="0">
              <a:solidFill>
                <a:srgbClr val="1A1A1A"/>
              </a:solidFill>
              <a:effectLst/>
              <a:latin typeface="Times New Roman" panose="02020603050405020304" pitchFamily="18" charset="0"/>
            </a:endParaRPr>
          </a:p>
          <a:p>
            <a:pPr algn="l">
              <a:spcAft>
                <a:spcPts val="750"/>
              </a:spcAft>
            </a:pPr>
            <a:r>
              <a:rPr lang="en-US" b="0" i="0" u="none" strike="noStrike" dirty="0">
                <a:solidFill>
                  <a:srgbClr val="1A1A1A"/>
                </a:solidFill>
                <a:effectLst/>
                <a:latin typeface="Times New Roman" panose="02020603050405020304" pitchFamily="18" charset="0"/>
              </a:rPr>
              <a:t>Sandel source: Sandel, Michael. 2009. </a:t>
            </a:r>
            <a:r>
              <a:rPr lang="en-US" b="0" i="1" u="none" strike="noStrike" dirty="0">
                <a:solidFill>
                  <a:srgbClr val="1A1A1A"/>
                </a:solidFill>
                <a:effectLst/>
                <a:latin typeface="Times New Roman" panose="02020603050405020304" pitchFamily="18" charset="0"/>
              </a:rPr>
              <a:t>Justice: What’s the Right Thing to Do?</a:t>
            </a:r>
            <a:r>
              <a:rPr lang="en-US" b="0" i="0" u="none" strike="noStrike" dirty="0">
                <a:solidFill>
                  <a:srgbClr val="1A1A1A"/>
                </a:solidFill>
                <a:effectLst/>
                <a:latin typeface="Times New Roman" panose="02020603050405020304" pitchFamily="18" charset="0"/>
              </a:rPr>
              <a:t> Farrar, Straus and Giroux.</a:t>
            </a:r>
          </a:p>
          <a:p>
            <a:br>
              <a:rPr lang="en-US" dirty="0"/>
            </a:br>
            <a:r>
              <a:rPr lang="en-US" dirty="0" err="1"/>
              <a:t>Dobel</a:t>
            </a:r>
            <a:r>
              <a:rPr lang="en-US" dirty="0"/>
              <a:t> source: </a:t>
            </a:r>
            <a:r>
              <a:rPr lang="en-US" dirty="0" err="1"/>
              <a:t>Dobel</a:t>
            </a:r>
            <a:r>
              <a:rPr lang="en-US" dirty="0"/>
              <a:t>, J. Patrick. 1999. </a:t>
            </a:r>
            <a:r>
              <a:rPr lang="en-US" i="1" dirty="0"/>
              <a:t>Public Integrity.</a:t>
            </a:r>
            <a:r>
              <a:rPr lang="en-US" dirty="0"/>
              <a:t> The Johns Hopkins University Press.</a:t>
            </a:r>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dirty="0"/>
          </a:p>
        </p:txBody>
      </p:sp>
    </p:spTree>
    <p:extLst>
      <p:ext uri="{BB962C8B-B14F-4D97-AF65-F5344CB8AC3E}">
        <p14:creationId xmlns:p14="http://schemas.microsoft.com/office/powerpoint/2010/main" val="25095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Creative </a:t>
            </a:r>
            <a:r>
              <a:rPr lang="en-US" dirty="0"/>
              <a:t>Commons, Formerly SS_02_Camaro on Flickr</a:t>
            </a:r>
          </a:p>
        </p:txBody>
      </p:sp>
      <p:sp>
        <p:nvSpPr>
          <p:cNvPr id="4" name="Slide Number Placeholder 3"/>
          <p:cNvSpPr>
            <a:spLocks noGrp="1"/>
          </p:cNvSpPr>
          <p:nvPr>
            <p:ph type="sldNum" sz="quarter" idx="5"/>
          </p:nvPr>
        </p:nvSpPr>
        <p:spPr/>
        <p:txBody>
          <a:bodyPr/>
          <a:lstStyle/>
          <a:p>
            <a:fld id="{63E89008-A845-3542-9030-80EE4706E754}" type="slidenum">
              <a:rPr lang="en-US" smtClean="0"/>
              <a:pPr/>
              <a:t>6</a:t>
            </a:fld>
            <a:endParaRPr lang="en-US" dirty="0"/>
          </a:p>
        </p:txBody>
      </p:sp>
    </p:spTree>
    <p:extLst>
      <p:ext uri="{BB962C8B-B14F-4D97-AF65-F5344CB8AC3E}">
        <p14:creationId xmlns:p14="http://schemas.microsoft.com/office/powerpoint/2010/main" val="428527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The word </a:t>
            </a:r>
            <a:r>
              <a:rPr lang="en-US" sz="1200" i="1" dirty="0">
                <a:effectLst/>
              </a:rPr>
              <a:t>progressive</a:t>
            </a:r>
            <a:r>
              <a:rPr lang="en-US" sz="1200" dirty="0">
                <a:effectLst/>
              </a:rPr>
              <a:t> in </a:t>
            </a:r>
            <a:r>
              <a:rPr lang="en-US" sz="1200" i="1" dirty="0">
                <a:effectLst/>
              </a:rPr>
              <a:t>progressive enhancement</a:t>
            </a:r>
            <a:r>
              <a:rPr lang="en-US" sz="1200" dirty="0">
                <a:effectLst/>
              </a:rPr>
              <a:t> means creating a design that achieves a simpler-but-still-usable experience for users of older browsers and devices with limited capabilities, while at the same time being a design that </a:t>
            </a:r>
            <a:r>
              <a:rPr lang="en-US" sz="1200" b="1" dirty="0">
                <a:effectLst/>
              </a:rPr>
              <a:t>progresses the user experience up</a:t>
            </a:r>
            <a:r>
              <a:rPr lang="en-US" sz="1200" dirty="0">
                <a:effectLst/>
              </a:rPr>
              <a:t> to a more-compelling, fully-featured experience for users of newer browsers and devices with richer capabilities.</a:t>
            </a:r>
          </a:p>
          <a:p>
            <a:endParaRPr lang="en-US" sz="1200" u="sng" dirty="0">
              <a:effectLst/>
              <a:hlinkClick r:id="rId3"/>
            </a:endParaRPr>
          </a:p>
          <a:p>
            <a:r>
              <a:rPr lang="en-US" sz="1200" u="sng" dirty="0">
                <a:effectLst/>
                <a:hlinkClick r:id="rId3"/>
              </a:rPr>
              <a:t>Feature detection</a:t>
            </a:r>
            <a:r>
              <a:rPr lang="en-US" sz="1200" dirty="0">
                <a:effectLst/>
              </a:rPr>
              <a:t> is generally used to determine whether browsers can handle more modern functionality, while </a:t>
            </a:r>
            <a:r>
              <a:rPr lang="en-US" sz="1200" u="sng" dirty="0">
                <a:effectLst/>
                <a:hlinkClick r:id="rId4"/>
              </a:rPr>
              <a:t>polyfills</a:t>
            </a:r>
            <a:r>
              <a:rPr lang="en-US" sz="1200" dirty="0">
                <a:effectLst/>
              </a:rPr>
              <a:t> are often used to add missing features with JavaScript.</a:t>
            </a:r>
          </a:p>
          <a:p>
            <a:endParaRPr lang="en-US" sz="1200" dirty="0">
              <a:effectLst/>
            </a:endParaRPr>
          </a:p>
          <a:p>
            <a:r>
              <a:rPr lang="en-US" sz="1200" dirty="0">
                <a:effectLst/>
              </a:rPr>
              <a:t>Special notice should be taken of accessibility. Acceptable alternatives should be provided where possible.</a:t>
            </a:r>
          </a:p>
          <a:p>
            <a:endParaRPr lang="en-US" sz="1200" dirty="0">
              <a:effectLst/>
            </a:endParaRPr>
          </a:p>
          <a:p>
            <a:r>
              <a:rPr lang="en-US" sz="1200" dirty="0">
                <a:effectLst/>
              </a:rPr>
              <a:t>Progressive enhancement is a useful technique that allows web developers to focus on developing the best possible websites while making those websites work on multiple unknown user agents. </a:t>
            </a:r>
            <a:r>
              <a:rPr lang="en-US" sz="1200" u="sng" dirty="0">
                <a:effectLst/>
                <a:hlinkClick r:id="rId5"/>
              </a:rPr>
              <a:t>Graceful degradation</a:t>
            </a:r>
            <a:r>
              <a:rPr lang="en-US" sz="1200" dirty="0">
                <a:effectLst/>
              </a:rPr>
              <a:t> is related but is not the same thing and is often seen as going in the opposite direction to progressive enhancement. In reality both approaches are valid and can often complement one another.</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dirty="0"/>
          </a:p>
        </p:txBody>
      </p:sp>
    </p:spTree>
    <p:extLst>
      <p:ext uri="{BB962C8B-B14F-4D97-AF65-F5344CB8AC3E}">
        <p14:creationId xmlns:p14="http://schemas.microsoft.com/office/powerpoint/2010/main" val="3484574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Creative </a:t>
            </a:r>
            <a:r>
              <a:rPr lang="en-US" dirty="0"/>
              <a:t>Commons, Don Dailey on Flickr</a:t>
            </a:r>
          </a:p>
        </p:txBody>
      </p:sp>
      <p:sp>
        <p:nvSpPr>
          <p:cNvPr id="4" name="Slide Number Placeholder 3"/>
          <p:cNvSpPr>
            <a:spLocks noGrp="1"/>
          </p:cNvSpPr>
          <p:nvPr>
            <p:ph type="sldNum" sz="quarter" idx="5"/>
          </p:nvPr>
        </p:nvSpPr>
        <p:spPr/>
        <p:txBody>
          <a:bodyPr/>
          <a:lstStyle/>
          <a:p>
            <a:fld id="{63E89008-A845-3542-9030-80EE4706E754}" type="slidenum">
              <a:rPr lang="en-US" smtClean="0"/>
              <a:pPr/>
              <a:t>8</a:t>
            </a:fld>
            <a:endParaRPr lang="en-US" dirty="0"/>
          </a:p>
        </p:txBody>
      </p:sp>
    </p:spTree>
    <p:extLst>
      <p:ext uri="{BB962C8B-B14F-4D97-AF65-F5344CB8AC3E}">
        <p14:creationId xmlns:p14="http://schemas.microsoft.com/office/powerpoint/2010/main" val="221255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buNone/>
            </a:pPr>
            <a:r>
              <a:rPr lang="en-US" sz="1200" dirty="0" err="1"/>
              <a:t>Polyfills</a:t>
            </a:r>
            <a:r>
              <a:rPr lang="en-US" sz="1200" dirty="0"/>
              <a:t> can be used to build in missing features with JavaScript, but acceptable alternatives to features like styling and layout should be provided where possible, for example by using the CSS cascade, or HTML fallback behavior.</a:t>
            </a:r>
          </a:p>
          <a:p>
            <a:pPr marL="9525" indent="0">
              <a:buNone/>
            </a:pPr>
            <a:endParaRPr lang="en-US" sz="1200" dirty="0"/>
          </a:p>
          <a:p>
            <a:pPr marL="9525" indent="0">
              <a:buNone/>
            </a:pPr>
            <a:r>
              <a:rPr lang="en-US" sz="1200" dirty="0"/>
              <a:t>It is a useful technique that allows Web developers to focus on developing the best possible websites, given that those websites are accessed by multiple unknown user-agents. Progressive enhancement is related but different — often seen as going in the opposite direction to graceful degradation. In reality both approaches are valid and can often complement one another.</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dirty="0"/>
          </a:p>
        </p:txBody>
      </p:sp>
    </p:spTree>
    <p:extLst>
      <p:ext uri="{BB962C8B-B14F-4D97-AF65-F5344CB8AC3E}">
        <p14:creationId xmlns:p14="http://schemas.microsoft.com/office/powerpoint/2010/main" val="67611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Creative </a:t>
            </a:r>
            <a:r>
              <a:rPr lang="en-US" dirty="0"/>
              <a:t>Commons, Mitch Prater on Flickr</a:t>
            </a:r>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dirty="0"/>
          </a:p>
        </p:txBody>
      </p:sp>
    </p:spTree>
    <p:extLst>
      <p:ext uri="{BB962C8B-B14F-4D97-AF65-F5344CB8AC3E}">
        <p14:creationId xmlns:p14="http://schemas.microsoft.com/office/powerpoint/2010/main" val="3535487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dirty="0"/>
              <a:t>Click to edit date</a:t>
            </a:r>
          </a:p>
        </p:txBody>
      </p:sp>
      <p:pic>
        <p:nvPicPr>
          <p:cNvPr id="14" name="Picture 13">
            <a:extLst>
              <a:ext uri="{FF2B5EF4-FFF2-40B4-BE49-F238E27FC236}">
                <a16:creationId xmlns:a16="http://schemas.microsoft.com/office/drawing/2014/main" id="{76E57791-FF90-FC18-85A2-19B3559856AF}"/>
              </a:ext>
            </a:extLst>
          </p:cNvPr>
          <p:cNvPicPr>
            <a:picLocks noChangeAspect="1"/>
          </p:cNvPicPr>
          <p:nvPr userDrawn="1"/>
        </p:nvPicPr>
        <p:blipFill>
          <a:blip r:embed="rId2"/>
          <a:stretch>
            <a:fillRect/>
          </a:stretch>
        </p:blipFill>
        <p:spPr>
          <a:xfrm>
            <a:off x="8963650" y="6179126"/>
            <a:ext cx="2809250" cy="274321"/>
          </a:xfrm>
          <a:prstGeom prst="rect">
            <a:avLst/>
          </a:prstGeom>
        </p:spPr>
      </p:pic>
      <p:sp>
        <p:nvSpPr>
          <p:cNvPr id="7" name="Footer Placeholder 8">
            <a:extLst>
              <a:ext uri="{FF2B5EF4-FFF2-40B4-BE49-F238E27FC236}">
                <a16:creationId xmlns:a16="http://schemas.microsoft.com/office/drawing/2014/main" id="{D7DC737D-7C24-2150-6676-46150B5B8E53}"/>
              </a:ext>
            </a:extLst>
          </p:cNvPr>
          <p:cNvSpPr txBox="1">
            <a:spLocks/>
          </p:cNvSpPr>
          <p:nvPr userDrawn="1"/>
        </p:nvSpPr>
        <p:spPr>
          <a:xfrm>
            <a:off x="4572000" y="6515816"/>
            <a:ext cx="3021661"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 </a:t>
            </a:r>
          </a:p>
        </p:txBody>
      </p:sp>
      <p:sp>
        <p:nvSpPr>
          <p:cNvPr id="10" name="Text Placeholder 29">
            <a:extLst>
              <a:ext uri="{FF2B5EF4-FFF2-40B4-BE49-F238E27FC236}">
                <a16:creationId xmlns:a16="http://schemas.microsoft.com/office/drawing/2014/main" id="{73533748-DC10-A1DE-AE4D-71DAF73D35C4}"/>
              </a:ext>
            </a:extLst>
          </p:cNvPr>
          <p:cNvSpPr>
            <a:spLocks noGrp="1"/>
          </p:cNvSpPr>
          <p:nvPr>
            <p:ph type="body" sz="quarter" idx="19" hasCustomPrompt="1"/>
          </p:nvPr>
        </p:nvSpPr>
        <p:spPr>
          <a:xfrm>
            <a:off x="545592" y="274485"/>
            <a:ext cx="8656320" cy="560059"/>
          </a:xfrm>
          <a:prstGeom prst="rect">
            <a:avLst/>
          </a:prstGeom>
        </p:spPr>
        <p:txBody>
          <a:bodyPr anchor="ctr"/>
          <a:lstStyle>
            <a:lvl1pPr marL="0" marR="0" indent="0" algn="l" defTabSz="914400" rtl="0" eaLnBrk="1" fontAlgn="auto" latinLnBrk="0" hangingPunct="1">
              <a:lnSpc>
                <a:spcPct val="100000"/>
              </a:lnSpc>
              <a:spcBef>
                <a:spcPts val="600"/>
              </a:spcBef>
              <a:spcAft>
                <a:spcPts val="600"/>
              </a:spcAft>
              <a:buClrTx/>
              <a:buSzTx/>
              <a:buFont typeface="Arial"/>
              <a:buNone/>
              <a:tabLst/>
              <a:defRPr sz="2400" b="0">
                <a:solidFill>
                  <a:srgbClr val="FFFC00"/>
                </a:solidFill>
              </a:defRPr>
            </a:lvl1pPr>
          </a:lstStyle>
          <a:p>
            <a:pPr marL="0" indent="0">
              <a:spcBef>
                <a:spcPts val="0"/>
              </a:spcBef>
              <a:spcAft>
                <a:spcPts val="0"/>
              </a:spcAft>
              <a:buNone/>
            </a:pPr>
            <a:r>
              <a:rPr lang="en-US" dirty="0">
                <a:solidFill>
                  <a:srgbClr val="FF0000"/>
                </a:solidFill>
              </a:rPr>
              <a:t>Disclaimer: Use this title slide with gray framing device for print only.</a:t>
            </a:r>
          </a:p>
        </p:txBody>
      </p:sp>
    </p:spTree>
    <p:extLst>
      <p:ext uri="{BB962C8B-B14F-4D97-AF65-F5344CB8AC3E}">
        <p14:creationId xmlns:p14="http://schemas.microsoft.com/office/powerpoint/2010/main" val="1966496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dirty="0"/>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nchor="t"/>
          <a:lstStyle>
            <a:lvl1pPr marL="0" indent="0" algn="l">
              <a:lnSpc>
                <a:spcPct val="100000"/>
              </a:lnSpc>
              <a:spcBef>
                <a:spcPts val="100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560834" y="4090988"/>
            <a:ext cx="4687887" cy="628650"/>
          </a:xfrm>
          <a:prstGeom prst="rect">
            <a:avLst/>
          </a:prstGeom>
        </p:spPr>
        <p:txBody>
          <a:bodyPr anchor="t" anchorCtr="0"/>
          <a:lstStyle>
            <a:lvl1pPr>
              <a:lnSpc>
                <a:spcPct val="100000"/>
              </a:lnSpc>
              <a:spcBef>
                <a:spcPts val="1000"/>
              </a:spcBef>
              <a:buFontTx/>
              <a:buNone/>
              <a:defRPr sz="1800"/>
            </a:lvl1pPr>
          </a:lstStyle>
          <a:p>
            <a:pPr lvl="0"/>
            <a:r>
              <a:rPr lang="en-US" dirty="0"/>
              <a:t>Click to edit date</a:t>
            </a:r>
          </a:p>
        </p:txBody>
      </p:sp>
      <p:sp>
        <p:nvSpPr>
          <p:cNvPr id="11" name="Text Placeholder 29">
            <a:extLst>
              <a:ext uri="{FF2B5EF4-FFF2-40B4-BE49-F238E27FC236}">
                <a16:creationId xmlns:a16="http://schemas.microsoft.com/office/drawing/2014/main" id="{2B43BD34-27FE-427A-A283-6BD434AED49D}"/>
              </a:ext>
            </a:extLst>
          </p:cNvPr>
          <p:cNvSpPr>
            <a:spLocks noGrp="1"/>
          </p:cNvSpPr>
          <p:nvPr>
            <p:ph type="body" sz="quarter" idx="19" hasCustomPrompt="1"/>
          </p:nvPr>
        </p:nvSpPr>
        <p:spPr>
          <a:xfrm>
            <a:off x="545592" y="274485"/>
            <a:ext cx="8656320" cy="560059"/>
          </a:xfrm>
          <a:prstGeom prst="rect">
            <a:avLst/>
          </a:prstGeom>
        </p:spPr>
        <p:txBody>
          <a:bodyPr anchor="ctr"/>
          <a:lstStyle>
            <a:lvl1pPr marL="0" marR="0" indent="0" algn="l" defTabSz="914400" rtl="0" eaLnBrk="1" fontAlgn="auto" latinLnBrk="0" hangingPunct="1">
              <a:lnSpc>
                <a:spcPct val="100000"/>
              </a:lnSpc>
              <a:spcBef>
                <a:spcPts val="600"/>
              </a:spcBef>
              <a:spcAft>
                <a:spcPts val="600"/>
              </a:spcAft>
              <a:buClrTx/>
              <a:buSzTx/>
              <a:buFont typeface="Arial"/>
              <a:buNone/>
              <a:tabLst/>
              <a:defRPr sz="2800" b="1">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a:t>
            </a:r>
            <a:r>
              <a:rPr lang="en-US" b="1" dirty="0"/>
              <a:t>Printing your PPT? Please use white slide options</a:t>
            </a:r>
            <a:r>
              <a:rPr lang="en-US" dirty="0"/>
              <a:t>.</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4" name="Picture 3" descr="A black rectangle with a yellow background&#10;&#10;Description automatically generated with low confidence">
            <a:extLst>
              <a:ext uri="{FF2B5EF4-FFF2-40B4-BE49-F238E27FC236}">
                <a16:creationId xmlns:a16="http://schemas.microsoft.com/office/drawing/2014/main" id="{87F192F7-A870-1C66-C052-135C9A1A1E4C}"/>
              </a:ext>
            </a:extLst>
          </p:cNvPr>
          <p:cNvPicPr>
            <a:picLocks noChangeAspect="1"/>
          </p:cNvPicPr>
          <p:nvPr userDrawn="1"/>
        </p:nvPicPr>
        <p:blipFill>
          <a:blip r:embed="rId2"/>
          <a:stretch>
            <a:fillRect/>
          </a:stretch>
        </p:blipFill>
        <p:spPr>
          <a:xfrm>
            <a:off x="10332720" y="304800"/>
            <a:ext cx="1554480" cy="155448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FB0CBD96-6E87-1AD0-5A0A-6C4DB4D73F51}"/>
              </a:ext>
            </a:extLst>
          </p:cNvPr>
          <p:cNvPicPr>
            <a:picLocks noChangeAspect="1"/>
          </p:cNvPicPr>
          <p:nvPr userDrawn="1"/>
        </p:nvPicPr>
        <p:blipFill>
          <a:blip r:embed="rId3"/>
          <a:stretch>
            <a:fillRect/>
          </a:stretch>
        </p:blipFill>
        <p:spPr>
          <a:xfrm>
            <a:off x="304800" y="4953000"/>
            <a:ext cx="1554480" cy="1554480"/>
          </a:xfrm>
          <a:prstGeom prst="rect">
            <a:avLst/>
          </a:prstGeom>
        </p:spPr>
      </p:pic>
      <p:pic>
        <p:nvPicPr>
          <p:cNvPr id="8" name="Picture 7">
            <a:extLst>
              <a:ext uri="{FF2B5EF4-FFF2-40B4-BE49-F238E27FC236}">
                <a16:creationId xmlns:a16="http://schemas.microsoft.com/office/drawing/2014/main" id="{949E5D51-C923-771B-B146-6E470FC48882}"/>
              </a:ext>
            </a:extLst>
          </p:cNvPr>
          <p:cNvPicPr>
            <a:picLocks noChangeAspect="1"/>
          </p:cNvPicPr>
          <p:nvPr userDrawn="1"/>
        </p:nvPicPr>
        <p:blipFill>
          <a:blip r:embed="rId4"/>
          <a:stretch>
            <a:fillRect/>
          </a:stretch>
        </p:blipFill>
        <p:spPr>
          <a:xfrm>
            <a:off x="8978227" y="6172200"/>
            <a:ext cx="2809237" cy="274320"/>
          </a:xfrm>
          <a:prstGeom prst="rect">
            <a:avLst/>
          </a:prstGeom>
        </p:spPr>
      </p:pic>
    </p:spTree>
    <p:extLst>
      <p:ext uri="{BB962C8B-B14F-4D97-AF65-F5344CB8AC3E}">
        <p14:creationId xmlns:p14="http://schemas.microsoft.com/office/powerpoint/2010/main" val="152189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ue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dirty="0"/>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nchor="t"/>
          <a:lstStyle>
            <a:lvl1pPr marL="0" indent="0" algn="l">
              <a:lnSpc>
                <a:spcPct val="100000"/>
              </a:lnSpc>
              <a:spcBef>
                <a:spcPts val="100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560834" y="4090988"/>
            <a:ext cx="4687887" cy="628650"/>
          </a:xfrm>
          <a:prstGeom prst="rect">
            <a:avLst/>
          </a:prstGeom>
        </p:spPr>
        <p:txBody>
          <a:bodyPr anchor="t" anchorCtr="0"/>
          <a:lstStyle>
            <a:lvl1pPr>
              <a:lnSpc>
                <a:spcPct val="100000"/>
              </a:lnSpc>
              <a:spcBef>
                <a:spcPts val="1000"/>
              </a:spcBef>
              <a:buFontTx/>
              <a:buNone/>
              <a:defRPr sz="1800"/>
            </a:lvl1pPr>
          </a:lstStyle>
          <a:p>
            <a:pPr lvl="0"/>
            <a:r>
              <a:rPr lang="en-US" dirty="0"/>
              <a:t>Click to edit date</a:t>
            </a:r>
          </a:p>
        </p:txBody>
      </p:sp>
      <p:sp>
        <p:nvSpPr>
          <p:cNvPr id="11" name="Text Placeholder 29">
            <a:extLst>
              <a:ext uri="{FF2B5EF4-FFF2-40B4-BE49-F238E27FC236}">
                <a16:creationId xmlns:a16="http://schemas.microsoft.com/office/drawing/2014/main" id="{2B43BD34-27FE-427A-A283-6BD434AED49D}"/>
              </a:ext>
            </a:extLst>
          </p:cNvPr>
          <p:cNvSpPr>
            <a:spLocks noGrp="1"/>
          </p:cNvSpPr>
          <p:nvPr>
            <p:ph type="body" sz="quarter" idx="19" hasCustomPrompt="1"/>
          </p:nvPr>
        </p:nvSpPr>
        <p:spPr>
          <a:xfrm>
            <a:off x="545592" y="274485"/>
            <a:ext cx="8656320" cy="560059"/>
          </a:xfrm>
          <a:prstGeom prst="rect">
            <a:avLst/>
          </a:prstGeom>
        </p:spPr>
        <p:txBody>
          <a:bodyPr anchor="ctr"/>
          <a:lstStyle>
            <a:lvl1pPr marL="0" marR="0" indent="0" algn="l" defTabSz="914400" rtl="0" eaLnBrk="1" fontAlgn="auto" latinLnBrk="0" hangingPunct="1">
              <a:lnSpc>
                <a:spcPct val="100000"/>
              </a:lnSpc>
              <a:spcBef>
                <a:spcPts val="600"/>
              </a:spcBef>
              <a:spcAft>
                <a:spcPts val="600"/>
              </a:spcAft>
              <a:buClrTx/>
              <a:buSzTx/>
              <a:buFont typeface="Arial"/>
              <a:buNone/>
              <a:tabLst/>
              <a:defRPr sz="2800" b="1">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a:t>
            </a:r>
            <a:r>
              <a:rPr lang="en-US" b="1" dirty="0"/>
              <a:t>Printing your PPT? Please use white slide options</a:t>
            </a:r>
            <a:r>
              <a:rPr lang="en-US" dirty="0"/>
              <a:t>.</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4" name="Picture 3" descr="A black rectangle with a yellow background&#10;&#10;Description automatically generated with low confidence">
            <a:extLst>
              <a:ext uri="{FF2B5EF4-FFF2-40B4-BE49-F238E27FC236}">
                <a16:creationId xmlns:a16="http://schemas.microsoft.com/office/drawing/2014/main" id="{87F192F7-A870-1C66-C052-135C9A1A1E4C}"/>
              </a:ext>
            </a:extLst>
          </p:cNvPr>
          <p:cNvPicPr>
            <a:picLocks noChangeAspect="1"/>
          </p:cNvPicPr>
          <p:nvPr userDrawn="1"/>
        </p:nvPicPr>
        <p:blipFill>
          <a:blip r:embed="rId2"/>
          <a:stretch>
            <a:fillRect/>
          </a:stretch>
        </p:blipFill>
        <p:spPr>
          <a:xfrm>
            <a:off x="10332720" y="304800"/>
            <a:ext cx="1554480" cy="1554480"/>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FB0CBD96-6E87-1AD0-5A0A-6C4DB4D73F51}"/>
              </a:ext>
            </a:extLst>
          </p:cNvPr>
          <p:cNvPicPr>
            <a:picLocks noChangeAspect="1"/>
          </p:cNvPicPr>
          <p:nvPr userDrawn="1"/>
        </p:nvPicPr>
        <p:blipFill>
          <a:blip r:embed="rId3"/>
          <a:stretch>
            <a:fillRect/>
          </a:stretch>
        </p:blipFill>
        <p:spPr>
          <a:xfrm>
            <a:off x="304800" y="4953000"/>
            <a:ext cx="1554480" cy="1554480"/>
          </a:xfrm>
          <a:prstGeom prst="rect">
            <a:avLst/>
          </a:prstGeom>
        </p:spPr>
      </p:pic>
      <p:pic>
        <p:nvPicPr>
          <p:cNvPr id="8" name="Picture 7">
            <a:extLst>
              <a:ext uri="{FF2B5EF4-FFF2-40B4-BE49-F238E27FC236}">
                <a16:creationId xmlns:a16="http://schemas.microsoft.com/office/drawing/2014/main" id="{949E5D51-C923-771B-B146-6E470FC48882}"/>
              </a:ext>
            </a:extLst>
          </p:cNvPr>
          <p:cNvPicPr>
            <a:picLocks noChangeAspect="1"/>
          </p:cNvPicPr>
          <p:nvPr userDrawn="1"/>
        </p:nvPicPr>
        <p:blipFill>
          <a:blip r:embed="rId4"/>
          <a:stretch>
            <a:fillRect/>
          </a:stretch>
        </p:blipFill>
        <p:spPr>
          <a:xfrm>
            <a:off x="8978227" y="6172200"/>
            <a:ext cx="2809237" cy="274320"/>
          </a:xfrm>
          <a:prstGeom prst="rect">
            <a:avLst/>
          </a:prstGeom>
        </p:spPr>
      </p:pic>
    </p:spTree>
    <p:extLst>
      <p:ext uri="{BB962C8B-B14F-4D97-AF65-F5344CB8AC3E}">
        <p14:creationId xmlns:p14="http://schemas.microsoft.com/office/powerpoint/2010/main" val="821597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6720" y="2926080"/>
            <a:ext cx="10515600" cy="840230"/>
          </a:xfrm>
        </p:spPr>
        <p:txBody>
          <a:bodyPr anchor="ctr">
            <a:noAutofit/>
          </a:bodyPr>
          <a:lstStyle>
            <a:lvl1pPr algn="ctr">
              <a:lnSpc>
                <a:spcPct val="100000"/>
              </a:lnSpc>
              <a:spcBef>
                <a:spcPts val="1000"/>
              </a:spcBef>
              <a:defRPr sz="3600"/>
            </a:lvl1pPr>
          </a:lstStyle>
          <a:p>
            <a:r>
              <a:rPr lang="en-US" dirty="0"/>
              <a:t>Section Title</a:t>
            </a:r>
          </a:p>
        </p:txBody>
      </p:sp>
      <p:pic>
        <p:nvPicPr>
          <p:cNvPr id="4" name="Picture 3" descr="A white letter on a black background&#10;&#10;Description automatically generated">
            <a:extLst>
              <a:ext uri="{FF2B5EF4-FFF2-40B4-BE49-F238E27FC236}">
                <a16:creationId xmlns:a16="http://schemas.microsoft.com/office/drawing/2014/main" id="{72AADD74-7242-1716-6D30-C866A71AEF3A}"/>
              </a:ext>
            </a:extLst>
          </p:cNvPr>
          <p:cNvPicPr>
            <a:picLocks noChangeAspect="1"/>
          </p:cNvPicPr>
          <p:nvPr userDrawn="1"/>
        </p:nvPicPr>
        <p:blipFill>
          <a:blip r:embed="rId2"/>
          <a:stretch>
            <a:fillRect/>
          </a:stretch>
        </p:blipFill>
        <p:spPr>
          <a:xfrm>
            <a:off x="429768" y="6329683"/>
            <a:ext cx="649678" cy="178810"/>
          </a:xfrm>
          <a:prstGeom prst="rect">
            <a:avLst/>
          </a:prstGeom>
        </p:spPr>
      </p:pic>
    </p:spTree>
    <p:extLst>
      <p:ext uri="{BB962C8B-B14F-4D97-AF65-F5344CB8AC3E}">
        <p14:creationId xmlns:p14="http://schemas.microsoft.com/office/powerpoint/2010/main" val="1894281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 Blank with Foot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8FEB66-D58C-4868-8D7B-9EAE0C9533BC}"/>
              </a:ext>
            </a:extLst>
          </p:cNvPr>
          <p:cNvSpPr>
            <a:spLocks noGrp="1"/>
          </p:cNvSpPr>
          <p:nvPr>
            <p:ph type="sldNum" sz="quarter" idx="11"/>
          </p:nvPr>
        </p:nvSpPr>
        <p:spPr/>
        <p:txBody>
          <a:bodyPr/>
          <a:lstStyle/>
          <a:p>
            <a:fld id="{BECF63ED-5365-0347-943C-46237B9951C9}" type="slidenum">
              <a:rPr lang="en-US" smtClean="0"/>
              <a:pPr/>
              <a:t>‹#›</a:t>
            </a:fld>
            <a:endParaRPr lang="en-US" dirty="0"/>
          </a:p>
        </p:txBody>
      </p:sp>
      <p:pic>
        <p:nvPicPr>
          <p:cNvPr id="4" name="Picture 3" descr="A white letter on a black background&#10;&#10;Description automatically generated">
            <a:extLst>
              <a:ext uri="{FF2B5EF4-FFF2-40B4-BE49-F238E27FC236}">
                <a16:creationId xmlns:a16="http://schemas.microsoft.com/office/drawing/2014/main" id="{A6248A9C-FC87-1EA0-3FDD-B93D1A9A7EC2}"/>
              </a:ext>
            </a:extLst>
          </p:cNvPr>
          <p:cNvPicPr>
            <a:picLocks noChangeAspect="1"/>
          </p:cNvPicPr>
          <p:nvPr userDrawn="1"/>
        </p:nvPicPr>
        <p:blipFill>
          <a:blip r:embed="rId2"/>
          <a:stretch>
            <a:fillRect/>
          </a:stretch>
        </p:blipFill>
        <p:spPr>
          <a:xfrm>
            <a:off x="429768" y="6329683"/>
            <a:ext cx="649678" cy="178810"/>
          </a:xfrm>
          <a:prstGeom prst="rect">
            <a:avLst/>
          </a:prstGeom>
        </p:spPr>
      </p:pic>
    </p:spTree>
    <p:extLst>
      <p:ext uri="{BB962C8B-B14F-4D97-AF65-F5344CB8AC3E}">
        <p14:creationId xmlns:p14="http://schemas.microsoft.com/office/powerpoint/2010/main" val="2582298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592"/>
            <a:ext cx="7071360" cy="548640"/>
          </a:xfrm>
          <a:prstGeom prst="rect">
            <a:avLst/>
          </a:prstGeom>
        </p:spPr>
        <p:txBody>
          <a:bodyPr anchor="ctr"/>
          <a:lstStyle>
            <a:lvl1pPr>
              <a:buFontTx/>
              <a:buNone/>
              <a:defRPr/>
            </a:lvl1pPr>
          </a:lstStyle>
          <a:p>
            <a:pPr lvl="0"/>
            <a:r>
              <a:rPr lang="en-US" dirty="0" err="1"/>
              <a:t>email@mitre.org</a:t>
            </a:r>
            <a:endParaRPr lang="en-US" dirty="0"/>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5384"/>
            <a:ext cx="7071360" cy="548640"/>
          </a:xfrm>
          <a:prstGeom prst="rect">
            <a:avLst/>
          </a:prstGeom>
        </p:spPr>
        <p:txBody>
          <a:bodyPr anchor="ctr"/>
          <a:lstStyle>
            <a:lvl1pPr>
              <a:buFontTx/>
              <a:buNone/>
              <a:defRPr/>
            </a:lvl1pPr>
          </a:lstStyle>
          <a:p>
            <a:pPr lvl="0"/>
            <a:r>
              <a:rPr lang="en-US" dirty="0"/>
              <a:t>@</a:t>
            </a:r>
            <a:r>
              <a:rPr lang="en-US" dirty="0" err="1"/>
              <a:t>XHandle</a:t>
            </a:r>
            <a:endParaRPr lang="en-US" dirty="0"/>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7176"/>
            <a:ext cx="7071360" cy="548640"/>
          </a:xfrm>
          <a:prstGeom prst="rect">
            <a:avLst/>
          </a:prstGeom>
        </p:spPr>
        <p:txBody>
          <a:bodyPr anchor="ctr"/>
          <a:lstStyle>
            <a:lvl1pPr>
              <a:buFontTx/>
              <a:buNone/>
              <a:defRPr/>
            </a:lvl1pPr>
          </a:lstStyle>
          <a:p>
            <a:pPr lvl="0"/>
            <a:r>
              <a:rPr lang="en-US" dirty="0" err="1"/>
              <a:t>linkedin.com</a:t>
            </a:r>
            <a:r>
              <a:rPr lang="en-US" dirty="0"/>
              <a:t>/in/</a:t>
            </a:r>
            <a:r>
              <a:rPr lang="en-US" dirty="0" err="1"/>
              <a:t>firstnamelastname</a:t>
            </a:r>
            <a:endParaRPr lang="en-US" dirty="0"/>
          </a:p>
        </p:txBody>
      </p:sp>
      <p:pic>
        <p:nvPicPr>
          <p:cNvPr id="7" name="Picture 6" descr="Linkedin Logo, Icon">
            <a:extLst>
              <a:ext uri="{FF2B5EF4-FFF2-40B4-BE49-F238E27FC236}">
                <a16:creationId xmlns:a16="http://schemas.microsoft.com/office/drawing/2014/main" id="{6AE61F59-87BC-46CF-ACD2-A5D8D7179692}"/>
              </a:ext>
            </a:extLst>
          </p:cNvPr>
          <p:cNvPicPr>
            <a:picLocks noChangeAspect="1"/>
          </p:cNvPicPr>
          <p:nvPr userDrawn="1"/>
        </p:nvPicPr>
        <p:blipFill>
          <a:blip r:embed="rId2"/>
          <a:stretch>
            <a:fillRect/>
          </a:stretch>
        </p:blipFill>
        <p:spPr>
          <a:xfrm>
            <a:off x="457200" y="4928616"/>
            <a:ext cx="537634" cy="457200"/>
          </a:xfrm>
          <a:prstGeom prst="rect">
            <a:avLst/>
          </a:prstGeom>
        </p:spPr>
      </p:pic>
      <p:pic>
        <p:nvPicPr>
          <p:cNvPr id="3" name="Picture 2" descr="A white x on a black background&#10;&#10;Description automatically generated">
            <a:extLst>
              <a:ext uri="{FF2B5EF4-FFF2-40B4-BE49-F238E27FC236}">
                <a16:creationId xmlns:a16="http://schemas.microsoft.com/office/drawing/2014/main" id="{C10F9F48-A253-E688-1A6D-0962EE1DCFAE}"/>
              </a:ext>
            </a:extLst>
          </p:cNvPr>
          <p:cNvPicPr>
            <a:picLocks noChangeAspect="1"/>
          </p:cNvPicPr>
          <p:nvPr userDrawn="1"/>
        </p:nvPicPr>
        <p:blipFill>
          <a:blip r:embed="rId3"/>
          <a:stretch>
            <a:fillRect/>
          </a:stretch>
        </p:blipFill>
        <p:spPr>
          <a:xfrm>
            <a:off x="533400" y="4343400"/>
            <a:ext cx="363246" cy="371116"/>
          </a:xfrm>
          <a:prstGeom prst="rect">
            <a:avLst/>
          </a:prstGeom>
        </p:spPr>
      </p:pic>
      <p:pic>
        <p:nvPicPr>
          <p:cNvPr id="5" name="Picture 4">
            <a:extLst>
              <a:ext uri="{FF2B5EF4-FFF2-40B4-BE49-F238E27FC236}">
                <a16:creationId xmlns:a16="http://schemas.microsoft.com/office/drawing/2014/main" id="{7F0EF040-BB41-6470-B3F1-A2F9A086749B}"/>
              </a:ext>
            </a:extLst>
          </p:cNvPr>
          <p:cNvPicPr>
            <a:picLocks noChangeAspect="1"/>
          </p:cNvPicPr>
          <p:nvPr userDrawn="1"/>
        </p:nvPicPr>
        <p:blipFill>
          <a:blip r:embed="rId4"/>
          <a:stretch>
            <a:fillRect/>
          </a:stretch>
        </p:blipFill>
        <p:spPr>
          <a:xfrm>
            <a:off x="8978227" y="6172200"/>
            <a:ext cx="2809237" cy="274320"/>
          </a:xfrm>
          <a:prstGeom prst="rect">
            <a:avLst/>
          </a:prstGeom>
        </p:spPr>
      </p:pic>
    </p:spTree>
    <p:extLst>
      <p:ext uri="{BB962C8B-B14F-4D97-AF65-F5344CB8AC3E}">
        <p14:creationId xmlns:p14="http://schemas.microsoft.com/office/powerpoint/2010/main" val="231072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Courier New" panose="02070309020205020404" pitchFamily="49" charset="0"/>
              <a:buChar char="o"/>
              <a:tabLst/>
              <a:defRPr sz="2000"/>
            </a:lvl2pPr>
            <a:lvl3pPr marL="690563" indent="-228600">
              <a:lnSpc>
                <a:spcPct val="100000"/>
              </a:lnSpc>
              <a:spcBef>
                <a:spcPts val="1000"/>
              </a:spcBef>
              <a:spcAft>
                <a:spcPts val="0"/>
              </a:spcAft>
              <a:buFont typeface="Arial" panose="020B0604020202020204" pitchFamily="34" charset="0"/>
              <a:buChar char="•"/>
              <a:tabLst/>
              <a:defRPr sz="1800"/>
            </a:lvl3pPr>
            <a:lvl4pPr marL="914400" indent="-228600">
              <a:lnSpc>
                <a:spcPct val="100000"/>
              </a:lnSpc>
              <a:spcBef>
                <a:spcPts val="1000"/>
              </a:spcBef>
              <a:spcAft>
                <a:spcPts val="0"/>
              </a:spcAft>
              <a:buFont typeface="Wingdings" pitchFamily="2" charset="2"/>
              <a:buChar char="Ø"/>
              <a:tabLst/>
              <a:defRPr sz="1600"/>
            </a:lvl4pPr>
            <a:lvl5pPr marL="1138238" indent="-228600">
              <a:lnSpc>
                <a:spcPct val="100000"/>
              </a:lnSpc>
              <a:spcBef>
                <a:spcPts val="1000"/>
              </a:spcBef>
              <a:spcAft>
                <a:spcPts val="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ue and black logo&#10;&#10;Description automatically generated">
            <a:extLst>
              <a:ext uri="{FF2B5EF4-FFF2-40B4-BE49-F238E27FC236}">
                <a16:creationId xmlns:a16="http://schemas.microsoft.com/office/drawing/2014/main" id="{AA88A921-CA79-0F07-323B-93C84ACFFD1B}"/>
              </a:ext>
            </a:extLst>
          </p:cNvPr>
          <p:cNvPicPr>
            <a:picLocks noChangeAspect="1"/>
          </p:cNvPicPr>
          <p:nvPr userDrawn="1"/>
        </p:nvPicPr>
        <p:blipFill>
          <a:blip r:embed="rId2"/>
          <a:stretch>
            <a:fillRect/>
          </a:stretch>
        </p:blipFill>
        <p:spPr>
          <a:xfrm>
            <a:off x="453409" y="6373368"/>
            <a:ext cx="664466" cy="182880"/>
          </a:xfrm>
          <a:prstGeom prst="rect">
            <a:avLst/>
          </a:prstGeom>
        </p:spPr>
      </p:pic>
      <p:sp>
        <p:nvSpPr>
          <p:cNvPr id="3" name="Footer Placeholder 8">
            <a:extLst>
              <a:ext uri="{FF2B5EF4-FFF2-40B4-BE49-F238E27FC236}">
                <a16:creationId xmlns:a16="http://schemas.microsoft.com/office/drawing/2014/main" id="{CF1DB820-D5B7-26F1-DDC0-9A4A8A3FD16C}"/>
              </a:ext>
            </a:extLst>
          </p:cNvPr>
          <p:cNvSpPr txBox="1">
            <a:spLocks/>
          </p:cNvSpPr>
          <p:nvPr userDrawn="1"/>
        </p:nvSpPr>
        <p:spPr>
          <a:xfrm>
            <a:off x="4572000" y="6515816"/>
            <a:ext cx="3021661"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dirty="0"/>
          </a:p>
        </p:txBody>
      </p:sp>
    </p:spTree>
    <p:extLst>
      <p:ext uri="{BB962C8B-B14F-4D97-AF65-F5344CB8AC3E}">
        <p14:creationId xmlns:p14="http://schemas.microsoft.com/office/powerpoint/2010/main" val="14456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gn="ctr">
              <a:lnSpc>
                <a:spcPct val="100000"/>
              </a:lnSpc>
              <a:spcBef>
                <a:spcPts val="1000"/>
              </a:spcBef>
              <a:defRPr sz="3600"/>
            </a:lvl1pPr>
          </a:lstStyle>
          <a:p>
            <a:r>
              <a:rPr lang="en-US" dirty="0"/>
              <a:t>Section Title</a:t>
            </a:r>
          </a:p>
        </p:txBody>
      </p:sp>
      <p:pic>
        <p:nvPicPr>
          <p:cNvPr id="3" name="Picture 2" descr="A blue and black logo&#10;&#10;Description automatically generated">
            <a:extLst>
              <a:ext uri="{FF2B5EF4-FFF2-40B4-BE49-F238E27FC236}">
                <a16:creationId xmlns:a16="http://schemas.microsoft.com/office/drawing/2014/main" id="{129761E5-6C3D-CBF6-686B-390C2DECDFF0}"/>
              </a:ext>
            </a:extLst>
          </p:cNvPr>
          <p:cNvPicPr>
            <a:picLocks noChangeAspect="1"/>
          </p:cNvPicPr>
          <p:nvPr userDrawn="1"/>
        </p:nvPicPr>
        <p:blipFill>
          <a:blip r:embed="rId2"/>
          <a:stretch>
            <a:fillRect/>
          </a:stretch>
        </p:blipFill>
        <p:spPr>
          <a:xfrm>
            <a:off x="453409" y="6373368"/>
            <a:ext cx="664466" cy="182880"/>
          </a:xfrm>
          <a:prstGeom prst="rect">
            <a:avLst/>
          </a:prstGeom>
        </p:spPr>
      </p:pic>
      <p:sp>
        <p:nvSpPr>
          <p:cNvPr id="4" name="Footer Placeholder 8">
            <a:extLst>
              <a:ext uri="{FF2B5EF4-FFF2-40B4-BE49-F238E27FC236}">
                <a16:creationId xmlns:a16="http://schemas.microsoft.com/office/drawing/2014/main" id="{2619EF35-2E7D-4151-8BAE-244754AB9BF2}"/>
              </a:ext>
            </a:extLst>
          </p:cNvPr>
          <p:cNvSpPr txBox="1">
            <a:spLocks/>
          </p:cNvSpPr>
          <p:nvPr userDrawn="1"/>
        </p:nvSpPr>
        <p:spPr>
          <a:xfrm>
            <a:off x="4572000" y="6515816"/>
            <a:ext cx="3021661"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glow rad="63500">
                    <a:schemeClr val="bg1">
                      <a:alpha val="40000"/>
                    </a:schemeClr>
                  </a:glow>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12834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pic>
        <p:nvPicPr>
          <p:cNvPr id="3" name="Picture 2" descr="A blue and black logo&#10;&#10;Description automatically generated">
            <a:extLst>
              <a:ext uri="{FF2B5EF4-FFF2-40B4-BE49-F238E27FC236}">
                <a16:creationId xmlns:a16="http://schemas.microsoft.com/office/drawing/2014/main" id="{4EB81BCB-0866-F5C6-5EDD-D933E8856945}"/>
              </a:ext>
            </a:extLst>
          </p:cNvPr>
          <p:cNvPicPr>
            <a:picLocks noChangeAspect="1"/>
          </p:cNvPicPr>
          <p:nvPr userDrawn="1"/>
        </p:nvPicPr>
        <p:blipFill>
          <a:blip r:embed="rId2"/>
          <a:stretch>
            <a:fillRect/>
          </a:stretch>
        </p:blipFill>
        <p:spPr>
          <a:xfrm>
            <a:off x="453409" y="6373368"/>
            <a:ext cx="664466" cy="182880"/>
          </a:xfrm>
          <a:prstGeom prst="rect">
            <a:avLst/>
          </a:prstGeom>
        </p:spPr>
      </p:pic>
      <p:sp>
        <p:nvSpPr>
          <p:cNvPr id="4" name="Footer Placeholder 8">
            <a:extLst>
              <a:ext uri="{FF2B5EF4-FFF2-40B4-BE49-F238E27FC236}">
                <a16:creationId xmlns:a16="http://schemas.microsoft.com/office/drawing/2014/main" id="{79F398CD-04A0-3621-22E1-8E100D08CC15}"/>
              </a:ext>
            </a:extLst>
          </p:cNvPr>
          <p:cNvSpPr txBox="1">
            <a:spLocks/>
          </p:cNvSpPr>
          <p:nvPr userDrawn="1"/>
        </p:nvSpPr>
        <p:spPr>
          <a:xfrm>
            <a:off x="4572000" y="6515816"/>
            <a:ext cx="3021661"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 </a:t>
            </a:r>
          </a:p>
        </p:txBody>
      </p:sp>
    </p:spTree>
    <p:extLst>
      <p:ext uri="{BB962C8B-B14F-4D97-AF65-F5344CB8AC3E}">
        <p14:creationId xmlns:p14="http://schemas.microsoft.com/office/powerpoint/2010/main" val="351333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pic>
        <p:nvPicPr>
          <p:cNvPr id="3" name="Picture 2" descr="A blue and black logo&#10;&#10;Description automatically generated">
            <a:extLst>
              <a:ext uri="{FF2B5EF4-FFF2-40B4-BE49-F238E27FC236}">
                <a16:creationId xmlns:a16="http://schemas.microsoft.com/office/drawing/2014/main" id="{5A47745C-B06E-EF19-E9AD-64C6386ED22D}"/>
              </a:ext>
            </a:extLst>
          </p:cNvPr>
          <p:cNvPicPr>
            <a:picLocks noChangeAspect="1"/>
          </p:cNvPicPr>
          <p:nvPr userDrawn="1"/>
        </p:nvPicPr>
        <p:blipFill>
          <a:blip r:embed="rId2"/>
          <a:stretch>
            <a:fillRect/>
          </a:stretch>
        </p:blipFill>
        <p:spPr>
          <a:xfrm>
            <a:off x="453409" y="6373368"/>
            <a:ext cx="664466" cy="182880"/>
          </a:xfrm>
          <a:prstGeom prst="rect">
            <a:avLst/>
          </a:prstGeom>
        </p:spPr>
      </p:pic>
      <p:sp>
        <p:nvSpPr>
          <p:cNvPr id="4" name="Footer Placeholder 8">
            <a:extLst>
              <a:ext uri="{FF2B5EF4-FFF2-40B4-BE49-F238E27FC236}">
                <a16:creationId xmlns:a16="http://schemas.microsoft.com/office/drawing/2014/main" id="{4B99A823-EE17-561D-4CDB-BBF648FB38FE}"/>
              </a:ext>
            </a:extLst>
          </p:cNvPr>
          <p:cNvSpPr txBox="1">
            <a:spLocks/>
          </p:cNvSpPr>
          <p:nvPr userDrawn="1"/>
        </p:nvSpPr>
        <p:spPr>
          <a:xfrm>
            <a:off x="4572000" y="6515816"/>
            <a:ext cx="2992807"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278704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pic>
        <p:nvPicPr>
          <p:cNvPr id="3" name="Picture 2" descr="A blue and black logo&#10;&#10;Description automatically generated">
            <a:extLst>
              <a:ext uri="{FF2B5EF4-FFF2-40B4-BE49-F238E27FC236}">
                <a16:creationId xmlns:a16="http://schemas.microsoft.com/office/drawing/2014/main" id="{A5F0F646-D027-6C39-C348-729673C7ADEE}"/>
              </a:ext>
            </a:extLst>
          </p:cNvPr>
          <p:cNvPicPr>
            <a:picLocks noChangeAspect="1"/>
          </p:cNvPicPr>
          <p:nvPr userDrawn="1"/>
        </p:nvPicPr>
        <p:blipFill>
          <a:blip r:embed="rId2"/>
          <a:stretch>
            <a:fillRect/>
          </a:stretch>
        </p:blipFill>
        <p:spPr>
          <a:xfrm>
            <a:off x="453409" y="6373368"/>
            <a:ext cx="664466" cy="182880"/>
          </a:xfrm>
          <a:prstGeom prst="rect">
            <a:avLst/>
          </a:prstGeom>
        </p:spPr>
      </p:pic>
      <p:sp>
        <p:nvSpPr>
          <p:cNvPr id="8" name="Footer Placeholder 8">
            <a:extLst>
              <a:ext uri="{FF2B5EF4-FFF2-40B4-BE49-F238E27FC236}">
                <a16:creationId xmlns:a16="http://schemas.microsoft.com/office/drawing/2014/main" id="{9BE0FC8C-3543-4E88-3379-CD0CE1A3A683}"/>
              </a:ext>
            </a:extLst>
          </p:cNvPr>
          <p:cNvSpPr txBox="1">
            <a:spLocks/>
          </p:cNvSpPr>
          <p:nvPr userDrawn="1"/>
        </p:nvSpPr>
        <p:spPr>
          <a:xfrm>
            <a:off x="4572000" y="6515816"/>
            <a:ext cx="2992807"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173651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blue and black logo&#10;&#10;Description automatically generated">
            <a:extLst>
              <a:ext uri="{FF2B5EF4-FFF2-40B4-BE49-F238E27FC236}">
                <a16:creationId xmlns:a16="http://schemas.microsoft.com/office/drawing/2014/main" id="{15075A5C-B6EB-45AC-D602-A0DEA79D836E}"/>
              </a:ext>
            </a:extLst>
          </p:cNvPr>
          <p:cNvPicPr>
            <a:picLocks noChangeAspect="1"/>
          </p:cNvPicPr>
          <p:nvPr userDrawn="1"/>
        </p:nvPicPr>
        <p:blipFill>
          <a:blip r:embed="rId2"/>
          <a:stretch>
            <a:fillRect/>
          </a:stretch>
        </p:blipFill>
        <p:spPr>
          <a:xfrm>
            <a:off x="453409" y="6373368"/>
            <a:ext cx="664466" cy="182880"/>
          </a:xfrm>
          <a:prstGeom prst="rect">
            <a:avLst/>
          </a:prstGeom>
        </p:spPr>
      </p:pic>
      <p:sp>
        <p:nvSpPr>
          <p:cNvPr id="5" name="Footer Placeholder 8">
            <a:extLst>
              <a:ext uri="{FF2B5EF4-FFF2-40B4-BE49-F238E27FC236}">
                <a16:creationId xmlns:a16="http://schemas.microsoft.com/office/drawing/2014/main" id="{57A5EC7F-3F40-C038-3E54-5D94AFC8A786}"/>
              </a:ext>
            </a:extLst>
          </p:cNvPr>
          <p:cNvSpPr txBox="1">
            <a:spLocks/>
          </p:cNvSpPr>
          <p:nvPr userDrawn="1"/>
        </p:nvSpPr>
        <p:spPr>
          <a:xfrm>
            <a:off x="1219200" y="6515816"/>
            <a:ext cx="2992807"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304108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dirty="0" err="1"/>
              <a:t>email@mitre.org</a:t>
            </a:r>
            <a:endParaRPr lang="en-US" dirty="0"/>
          </a:p>
        </p:txBody>
      </p:sp>
      <p:pic>
        <p:nvPicPr>
          <p:cNvPr id="4" name="Picture 3">
            <a:extLst>
              <a:ext uri="{FF2B5EF4-FFF2-40B4-BE49-F238E27FC236}">
                <a16:creationId xmlns:a16="http://schemas.microsoft.com/office/drawing/2014/main" id="{D13961B9-1F0F-4781-479C-61A5E5E9DDA4}"/>
              </a:ext>
            </a:extLst>
          </p:cNvPr>
          <p:cNvPicPr>
            <a:picLocks noChangeAspect="1"/>
          </p:cNvPicPr>
          <p:nvPr userDrawn="1"/>
        </p:nvPicPr>
        <p:blipFill>
          <a:blip r:embed="rId2"/>
          <a:stretch>
            <a:fillRect/>
          </a:stretch>
        </p:blipFill>
        <p:spPr>
          <a:xfrm>
            <a:off x="8963650" y="6179126"/>
            <a:ext cx="2809250" cy="274321"/>
          </a:xfrm>
          <a:prstGeom prst="rect">
            <a:avLst/>
          </a:prstGeom>
        </p:spPr>
      </p:pic>
      <p:sp>
        <p:nvSpPr>
          <p:cNvPr id="2" name="Footer Placeholder 8">
            <a:extLst>
              <a:ext uri="{FF2B5EF4-FFF2-40B4-BE49-F238E27FC236}">
                <a16:creationId xmlns:a16="http://schemas.microsoft.com/office/drawing/2014/main" id="{FD765700-F3C2-DEC5-46DF-73E46CBE0B36}"/>
              </a:ext>
            </a:extLst>
          </p:cNvPr>
          <p:cNvSpPr txBox="1">
            <a:spLocks/>
          </p:cNvSpPr>
          <p:nvPr userDrawn="1"/>
        </p:nvSpPr>
        <p:spPr>
          <a:xfrm>
            <a:off x="4572000" y="6515816"/>
            <a:ext cx="2992807"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glow rad="63500">
                    <a:schemeClr val="bg1">
                      <a:alpha val="40000"/>
                    </a:schemeClr>
                  </a:glow>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202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none" baseline="0">
                <a:solidFill>
                  <a:schemeClr val="tx1"/>
                </a:solidFill>
              </a:defRPr>
            </a:lvl1pPr>
          </a:lstStyle>
          <a:p>
            <a:r>
              <a:rPr lang="en-US" dirty="0"/>
              <a:t>© 2024 The MITRE Corporation. All rights reserved. </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a:stretch>
            <a:fillRect/>
          </a:stretch>
        </p:blipFill>
        <p:spPr>
          <a:xfrm>
            <a:off x="429768" y="6327648"/>
            <a:ext cx="649678" cy="182880"/>
          </a:xfrm>
          <a:prstGeom prst="rect">
            <a:avLst/>
          </a:prstGeom>
        </p:spPr>
      </p:pic>
      <p:pic>
        <p:nvPicPr>
          <p:cNvPr id="3" name="Picture 2" descr="MITRE Logo MITRE">
            <a:extLst>
              <a:ext uri="{FF2B5EF4-FFF2-40B4-BE49-F238E27FC236}">
                <a16:creationId xmlns:a16="http://schemas.microsoft.com/office/drawing/2014/main" id="{34D763C4-EED0-621A-ED3A-FF5CFE868C9A}"/>
              </a:ext>
            </a:extLst>
          </p:cNvPr>
          <p:cNvPicPr>
            <a:picLocks noChangeAspect="1"/>
          </p:cNvPicPr>
          <p:nvPr userDrawn="1"/>
        </p:nvPicPr>
        <p:blipFill>
          <a:blip r:embed="rId3"/>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62033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19168"/>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1" r:id="rId3"/>
    <p:sldLayoutId id="2147483674" r:id="rId4"/>
    <p:sldLayoutId id="2147483681" r:id="rId5"/>
    <p:sldLayoutId id="2147483654" r:id="rId6"/>
    <p:sldLayoutId id="2147483699" r:id="rId7"/>
    <p:sldLayoutId id="2147483762" r:id="rId8"/>
    <p:sldLayoutId id="2147483775" r:id="rId9"/>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64"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1" y="6400800"/>
            <a:ext cx="622739" cy="182880"/>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9768" y="365760"/>
            <a:ext cx="11338560" cy="54864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29768" y="1371600"/>
            <a:ext cx="11338851"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8">
            <a:extLst>
              <a:ext uri="{FF2B5EF4-FFF2-40B4-BE49-F238E27FC236}">
                <a16:creationId xmlns:a16="http://schemas.microsoft.com/office/drawing/2014/main" id="{C11620A9-9184-43BF-4895-94267AC55F78}"/>
              </a:ext>
            </a:extLst>
          </p:cNvPr>
          <p:cNvSpPr txBox="1">
            <a:spLocks/>
          </p:cNvSpPr>
          <p:nvPr userDrawn="1"/>
        </p:nvSpPr>
        <p:spPr>
          <a:xfrm>
            <a:off x="4572000" y="6515816"/>
            <a:ext cx="2992807" cy="235029"/>
          </a:xfrm>
          <a:prstGeom prst="rect">
            <a:avLst/>
          </a:prstGeom>
        </p:spPr>
        <p:txBody>
          <a:bodyPr vert="horz" wrap="none" lIns="0" tIns="55418" rIns="0" bIns="55418" rtlCol="0" anchor="ctr">
            <a:spAutoFit/>
          </a:bodyPr>
          <a:lstStyle>
            <a:defPPr>
              <a:defRPr lang="en-US"/>
            </a:defPPr>
            <a:lvl1pPr marL="0" algn="l"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08392"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chemeClr val="tx2"/>
                </a:solidFill>
                <a:effectLst/>
                <a:uLnTx/>
                <a:uFillTx/>
                <a:latin typeface="Arial"/>
                <a:ea typeface="+mn-ea"/>
                <a:cs typeface="+mn-cs"/>
              </a:rPr>
              <a:t>© 2025 THE MITRE CORPORATION. ALL RIGHTS RESERVED.</a:t>
            </a:r>
          </a:p>
        </p:txBody>
      </p:sp>
    </p:spTree>
    <p:extLst>
      <p:ext uri="{BB962C8B-B14F-4D97-AF65-F5344CB8AC3E}">
        <p14:creationId xmlns:p14="http://schemas.microsoft.com/office/powerpoint/2010/main" val="1206051362"/>
      </p:ext>
    </p:extLst>
  </p:cSld>
  <p:clrMap bg1="lt1" tx1="dk1" bg2="lt2" tx2="dk2" accent1="accent1" accent2="accent2" accent3="accent3" accent4="accent4" accent5="accent5" accent6="accent6" hlink="hlink" folHlink="folHlink"/>
  <p:sldLayoutIdLst>
    <p:sldLayoutId id="2147483766" r:id="rId1"/>
    <p:sldLayoutId id="2147483776" r:id="rId2"/>
    <p:sldLayoutId id="2147483768" r:id="rId3"/>
    <p:sldLayoutId id="2147483773" r:id="rId4"/>
    <p:sldLayoutId id="2147483774" r:id="rId5"/>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dirty="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ov"/><Relationship Id="rId1" Type="http://schemas.microsoft.com/office/2007/relationships/media" Target="../media/media1.mov"/><Relationship Id="rId6" Type="http://schemas.microsoft.com/office/2017/04/relationships/track" Target="../media/track1.vtt"/><Relationship Id="rId5" Type="http://schemas.openxmlformats.org/officeDocument/2006/relationships/image" Target="../media/image18.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appbrain.com/stats/top-android-sdk-vers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x.com/beninato/status/1703964667893399945/photo/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s://appleinsider.com/articles/22/09/26/how-iphone-speeds-have-grown-in-the-last-5-year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keycdn.com/support/the-growth-of-web-page-siz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lmanac.httparchive.org/en/2024/page-weigh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loodsmart.gov/"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Glossary/Progressive_Enhancemen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mozilla.org/en-US/docs/Glossary/Graceful_degrad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t="-6000" r="-9000" b="-1000"/>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47ED077-9A02-5EAA-EE1C-DA3BF84BE0BA}"/>
              </a:ext>
            </a:extLst>
          </p:cNvPr>
          <p:cNvSpPr>
            <a:spLocks noGrp="1"/>
          </p:cNvSpPr>
          <p:nvPr>
            <p:ph type="ctrTitle"/>
          </p:nvPr>
        </p:nvSpPr>
        <p:spPr>
          <a:xfrm>
            <a:off x="533400" y="533400"/>
            <a:ext cx="10820400" cy="2009720"/>
          </a:xfrm>
        </p:spPr>
        <p:txBody>
          <a:bodyPr anchor="t" anchorCtr="0"/>
          <a:lstStyle/>
          <a:p>
            <a:pPr>
              <a:tabLst>
                <a:tab pos="2282825" algn="l"/>
              </a:tabLst>
            </a:pPr>
            <a:r>
              <a:rPr lang="en-US" sz="4400" dirty="0">
                <a:solidFill>
                  <a:schemeClr val="tx1"/>
                </a:solidFill>
                <a:effectLst>
                  <a:glow rad="127000">
                    <a:schemeClr val="bg1"/>
                  </a:glow>
                </a:effectLst>
                <a:latin typeface="Arial Black" panose="020B0604020202020204" pitchFamily="34" charset="0"/>
                <a:cs typeface="Arial Black" panose="020B0604020202020204" pitchFamily="34" charset="0"/>
              </a:rPr>
              <a:t>Progressive Enhancement </a:t>
            </a:r>
            <a:br>
              <a:rPr lang="en-US" sz="4400" dirty="0">
                <a:solidFill>
                  <a:schemeClr val="tx1"/>
                </a:solidFill>
                <a:effectLst>
                  <a:glow rad="127000">
                    <a:schemeClr val="bg1"/>
                  </a:glow>
                </a:effectLst>
                <a:latin typeface="Arial Black" panose="020B0604020202020204" pitchFamily="34" charset="0"/>
                <a:cs typeface="Arial Black" panose="020B0604020202020204" pitchFamily="34" charset="0"/>
              </a:rPr>
            </a:br>
            <a:r>
              <a:rPr lang="en-US" sz="4400" dirty="0">
                <a:solidFill>
                  <a:schemeClr val="tx1"/>
                </a:solidFill>
                <a:effectLst>
                  <a:glow rad="127000">
                    <a:schemeClr val="bg1"/>
                  </a:glow>
                </a:effectLst>
                <a:latin typeface="Arial Black" panose="020B0604020202020204" pitchFamily="34" charset="0"/>
                <a:cs typeface="Arial Black" panose="020B0604020202020204" pitchFamily="34" charset="0"/>
              </a:rPr>
              <a:t>	vs Graceful Degradation</a:t>
            </a:r>
            <a:endParaRPr lang="en-US" sz="4400" b="0" dirty="0">
              <a:solidFill>
                <a:schemeClr val="tx1"/>
              </a:solidFill>
              <a:latin typeface="+mj-lt"/>
              <a:cs typeface="Arial Black" panose="020B0604020202020204" pitchFamily="34" charset="0"/>
            </a:endParaRPr>
          </a:p>
        </p:txBody>
      </p:sp>
      <p:sp>
        <p:nvSpPr>
          <p:cNvPr id="2" name="Text Placeholder 1">
            <a:extLst>
              <a:ext uri="{FF2B5EF4-FFF2-40B4-BE49-F238E27FC236}">
                <a16:creationId xmlns:a16="http://schemas.microsoft.com/office/drawing/2014/main" id="{EB631931-DB5F-A262-BC80-C291A33E2735}"/>
              </a:ext>
            </a:extLst>
          </p:cNvPr>
          <p:cNvSpPr>
            <a:spLocks noGrp="1"/>
          </p:cNvSpPr>
          <p:nvPr>
            <p:ph type="body" sz="quarter" idx="20"/>
          </p:nvPr>
        </p:nvSpPr>
        <p:spPr>
          <a:xfrm>
            <a:off x="609600" y="2057400"/>
            <a:ext cx="2743200" cy="1752600"/>
          </a:xfrm>
        </p:spPr>
        <p:txBody>
          <a:bodyPr/>
          <a:lstStyle/>
          <a:p>
            <a:r>
              <a:rPr lang="en-US" sz="2800" b="1" dirty="0">
                <a:solidFill>
                  <a:srgbClr val="C00000"/>
                </a:solidFill>
                <a:latin typeface="Arial Narrow" panose="020B0604020202020204" pitchFamily="34" charset="0"/>
                <a:cs typeface="Arial Narrow" panose="020B0604020202020204" pitchFamily="34" charset="0"/>
              </a:rPr>
              <a:t>An Ethical Issue</a:t>
            </a:r>
          </a:p>
          <a:p>
            <a:r>
              <a:rPr lang="en-US" sz="2000" b="1" dirty="0">
                <a:solidFill>
                  <a:schemeClr val="tx1"/>
                </a:solidFill>
                <a:latin typeface="Arial Narrow" panose="020B0604020202020204" pitchFamily="34" charset="0"/>
                <a:cs typeface="Arial Narrow" panose="020B0604020202020204" pitchFamily="34" charset="0"/>
              </a:rPr>
              <a:t>Jennifer Strickland</a:t>
            </a:r>
          </a:p>
          <a:p>
            <a:r>
              <a:rPr lang="en-US" sz="2000" b="1" dirty="0">
                <a:solidFill>
                  <a:schemeClr val="tx1"/>
                </a:solidFill>
                <a:latin typeface="Arial Narrow" panose="020B0604020202020204" pitchFamily="34" charset="0"/>
                <a:cs typeface="Arial Narrow" panose="020B0604020202020204" pitchFamily="34" charset="0"/>
              </a:rPr>
              <a:t>Friday, March 14, 2025</a:t>
            </a:r>
          </a:p>
        </p:txBody>
      </p:sp>
      <p:sp>
        <p:nvSpPr>
          <p:cNvPr id="3" name="TextBox 2">
            <a:extLst>
              <a:ext uri="{FF2B5EF4-FFF2-40B4-BE49-F238E27FC236}">
                <a16:creationId xmlns:a16="http://schemas.microsoft.com/office/drawing/2014/main" id="{4D7E7175-4A1D-2AC0-B1D9-FC6F9DDC8694}"/>
              </a:ext>
            </a:extLst>
          </p:cNvPr>
          <p:cNvSpPr txBox="1"/>
          <p:nvPr/>
        </p:nvSpPr>
        <p:spPr>
          <a:xfrm>
            <a:off x="0" y="6390473"/>
            <a:ext cx="4495800" cy="461665"/>
          </a:xfrm>
          <a:prstGeom prst="rect">
            <a:avLst/>
          </a:prstGeom>
          <a:noFill/>
        </p:spPr>
        <p:txBody>
          <a:bodyPr wrap="square" rtlCol="0">
            <a:spAutoFit/>
          </a:bodyPr>
          <a:lstStyle/>
          <a:p>
            <a:pPr algn="r"/>
            <a:r>
              <a:rPr lang="en-US" sz="1200" dirty="0"/>
              <a:t>Approved for Public Release; </a:t>
            </a:r>
            <a:br>
              <a:rPr lang="en-US" sz="1200" dirty="0"/>
            </a:br>
            <a:r>
              <a:rPr lang="en-US" sz="1200" dirty="0"/>
              <a:t>Distribution Unlimited. Public Release Case Number 25-0528</a:t>
            </a:r>
          </a:p>
        </p:txBody>
      </p:sp>
    </p:spTree>
    <p:extLst>
      <p:ext uri="{BB962C8B-B14F-4D97-AF65-F5344CB8AC3E}">
        <p14:creationId xmlns:p14="http://schemas.microsoft.com/office/powerpoint/2010/main" val="138763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168"/>
            <a:lum/>
          </a:blip>
          <a:srcRect/>
          <a:stretch>
            <a:fillRect t="-16000" b="-1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F4842E-0005-736C-C9DE-5CC057A80033}"/>
              </a:ext>
            </a:extLst>
          </p:cNvPr>
          <p:cNvSpPr>
            <a:spLocks noGrp="1"/>
          </p:cNvSpPr>
          <p:nvPr>
            <p:ph type="sldNum" sz="quarter" idx="12"/>
          </p:nvPr>
        </p:nvSpPr>
        <p:spPr/>
        <p:txBody>
          <a:bodyPr/>
          <a:lstStyle/>
          <a:p>
            <a:fld id="{BECF63ED-5365-0347-943C-46237B9951C9}" type="slidenum">
              <a:rPr lang="en-US" smtClean="0"/>
              <a:t>10</a:t>
            </a:fld>
            <a:endParaRPr lang="en-US" dirty="0"/>
          </a:p>
        </p:txBody>
      </p:sp>
      <p:sp>
        <p:nvSpPr>
          <p:cNvPr id="3" name="Title 2">
            <a:extLst>
              <a:ext uri="{FF2B5EF4-FFF2-40B4-BE49-F238E27FC236}">
                <a16:creationId xmlns:a16="http://schemas.microsoft.com/office/drawing/2014/main" id="{31F6239B-8F74-D71E-444C-4611EC611795}"/>
              </a:ext>
            </a:extLst>
          </p:cNvPr>
          <p:cNvSpPr>
            <a:spLocks noGrp="1"/>
          </p:cNvSpPr>
          <p:nvPr>
            <p:ph type="title"/>
          </p:nvPr>
        </p:nvSpPr>
        <p:spPr>
          <a:xfrm>
            <a:off x="0" y="0"/>
            <a:ext cx="12192000" cy="6858000"/>
          </a:xfrm>
          <a:solidFill>
            <a:schemeClr val="accent6">
              <a:alpha val="34859"/>
            </a:schemeClr>
          </a:solidFill>
        </p:spPr>
        <p:txBody>
          <a:bodyPr/>
          <a:lstStyle/>
          <a:p>
            <a:pPr marL="9525" indent="0">
              <a:buNone/>
            </a:pPr>
            <a:r>
              <a:rPr lang="en-US" dirty="0">
                <a:latin typeface="Arial Black" panose="020B0604020202020204" pitchFamily="34" charset="0"/>
                <a:cs typeface="Arial Black" panose="020B0604020202020204" pitchFamily="34" charset="0"/>
              </a:rPr>
              <a:t>Related Design Concepts</a:t>
            </a:r>
            <a:br>
              <a:rPr lang="en-US" dirty="0"/>
            </a:br>
            <a:r>
              <a:rPr lang="en-US" sz="8000" b="0" dirty="0">
                <a:effectLst>
                  <a:glow rad="190500">
                    <a:schemeClr val="accent6">
                      <a:alpha val="68790"/>
                    </a:schemeClr>
                  </a:glow>
                </a:effectLst>
              </a:rPr>
              <a:t>Accessible</a:t>
            </a:r>
            <a:br>
              <a:rPr lang="en-US" sz="8000" b="0" dirty="0">
                <a:effectLst>
                  <a:glow rad="190500">
                    <a:schemeClr val="accent6">
                      <a:alpha val="68790"/>
                    </a:schemeClr>
                  </a:glow>
                </a:effectLst>
              </a:rPr>
            </a:br>
            <a:r>
              <a:rPr lang="en-US" sz="8000" b="0" dirty="0">
                <a:effectLst>
                  <a:glow rad="190500">
                    <a:schemeClr val="accent6">
                      <a:alpha val="68790"/>
                    </a:schemeClr>
                  </a:glow>
                </a:effectLst>
              </a:rPr>
              <a:t>Responsive</a:t>
            </a:r>
            <a:br>
              <a:rPr lang="en-US" sz="8000" b="0" dirty="0">
                <a:effectLst>
                  <a:glow rad="190500">
                    <a:schemeClr val="accent6">
                      <a:alpha val="68790"/>
                    </a:schemeClr>
                  </a:glow>
                </a:effectLst>
              </a:rPr>
            </a:br>
            <a:r>
              <a:rPr lang="en-US" sz="8000" b="0" dirty="0">
                <a:effectLst>
                  <a:glow rad="190500">
                    <a:schemeClr val="accent6">
                      <a:alpha val="68790"/>
                    </a:schemeClr>
                  </a:glow>
                </a:effectLst>
              </a:rPr>
              <a:t>Adaptive</a:t>
            </a:r>
            <a:br>
              <a:rPr lang="en-US" sz="8000" b="0" dirty="0">
                <a:effectLst>
                  <a:glow rad="190500">
                    <a:schemeClr val="accent6">
                      <a:alpha val="68790"/>
                    </a:schemeClr>
                  </a:glow>
                </a:effectLst>
              </a:rPr>
            </a:br>
            <a:r>
              <a:rPr lang="en-US" sz="8000" b="0" dirty="0">
                <a:effectLst>
                  <a:glow rad="190500">
                    <a:schemeClr val="accent6">
                      <a:alpha val="68790"/>
                    </a:schemeClr>
                  </a:glow>
                </a:effectLst>
              </a:rPr>
              <a:t>Sustainable</a:t>
            </a:r>
            <a:endParaRPr lang="en-US" dirty="0">
              <a:effectLst>
                <a:glow rad="190500">
                  <a:schemeClr val="accent6">
                    <a:alpha val="68790"/>
                  </a:schemeClr>
                </a:glow>
              </a:effectLst>
            </a:endParaRPr>
          </a:p>
        </p:txBody>
      </p:sp>
    </p:spTree>
    <p:extLst>
      <p:ext uri="{BB962C8B-B14F-4D97-AF65-F5344CB8AC3E}">
        <p14:creationId xmlns:p14="http://schemas.microsoft.com/office/powerpoint/2010/main" val="25298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896"/>
            <a:lum/>
          </a:blip>
          <a:srcRect/>
          <a:stretch>
            <a:fillRect l="-16000" t="-2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56A7-893D-8DDC-9B86-C8765BAC506D}"/>
              </a:ext>
            </a:extLst>
          </p:cNvPr>
          <p:cNvSpPr>
            <a:spLocks noGrp="1"/>
          </p:cNvSpPr>
          <p:nvPr>
            <p:ph type="title"/>
          </p:nvPr>
        </p:nvSpPr>
        <p:spPr>
          <a:effectLst>
            <a:glow rad="190500">
              <a:schemeClr val="bg1">
                <a:lumMod val="95000"/>
                <a:alpha val="82176"/>
              </a:schemeClr>
            </a:glow>
          </a:effectLst>
        </p:spPr>
        <p:txBody>
          <a:bodyPr/>
          <a:lstStyle/>
          <a:p>
            <a:r>
              <a:rPr lang="en-US" dirty="0">
                <a:effectLst>
                  <a:glow rad="190500">
                    <a:schemeClr val="bg1">
                      <a:lumMod val="95000"/>
                      <a:alpha val="83000"/>
                    </a:schemeClr>
                  </a:glow>
                </a:effectLst>
              </a:rPr>
              <a:t>Related Design Concepts</a:t>
            </a:r>
          </a:p>
        </p:txBody>
      </p:sp>
      <p:sp>
        <p:nvSpPr>
          <p:cNvPr id="12" name="Snip Diagonal Corner Rectangle 11">
            <a:extLst>
              <a:ext uri="{FF2B5EF4-FFF2-40B4-BE49-F238E27FC236}">
                <a16:creationId xmlns:a16="http://schemas.microsoft.com/office/drawing/2014/main" id="{E8E3D90C-5DAB-78EA-10A6-B77A9152002C}"/>
              </a:ext>
            </a:extLst>
          </p:cNvPr>
          <p:cNvSpPr/>
          <p:nvPr/>
        </p:nvSpPr>
        <p:spPr>
          <a:xfrm>
            <a:off x="609600" y="1143000"/>
            <a:ext cx="3276600" cy="2286000"/>
          </a:xfrm>
          <a:prstGeom prst="snip2DiagRect">
            <a:avLst/>
          </a:prstGeom>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effectLst>
                  <a:glow rad="63500">
                    <a:schemeClr val="tx1"/>
                  </a:glow>
                </a:effectLst>
              </a:rPr>
              <a:t>Accessible</a:t>
            </a:r>
            <a:br>
              <a:rPr lang="en-US" b="1" dirty="0">
                <a:solidFill>
                  <a:schemeClr val="tx2"/>
                </a:solidFill>
              </a:rPr>
            </a:br>
            <a:r>
              <a:rPr lang="en-US" sz="1800" b="0" dirty="0">
                <a:solidFill>
                  <a:schemeClr val="tx2"/>
                </a:solidFill>
              </a:rPr>
              <a:t>product, device, program, service, resource, or environment are fully available to all. </a:t>
            </a:r>
            <a:r>
              <a:rPr lang="en-US" sz="1400" b="0" dirty="0">
                <a:solidFill>
                  <a:schemeClr val="tx2"/>
                </a:solidFill>
              </a:rPr>
              <a:t>(U. of VA)</a:t>
            </a:r>
            <a:endParaRPr lang="en-US" sz="1800" b="0" dirty="0">
              <a:solidFill>
                <a:schemeClr val="tx2"/>
              </a:solidFill>
            </a:endParaRPr>
          </a:p>
        </p:txBody>
      </p:sp>
      <p:sp>
        <p:nvSpPr>
          <p:cNvPr id="13" name="Snip Diagonal Corner Rectangle 12">
            <a:extLst>
              <a:ext uri="{FF2B5EF4-FFF2-40B4-BE49-F238E27FC236}">
                <a16:creationId xmlns:a16="http://schemas.microsoft.com/office/drawing/2014/main" id="{37695D0B-BF55-745E-A1E4-DFB6FE61299A}"/>
              </a:ext>
            </a:extLst>
          </p:cNvPr>
          <p:cNvSpPr/>
          <p:nvPr/>
        </p:nvSpPr>
        <p:spPr>
          <a:xfrm>
            <a:off x="3352800" y="3048000"/>
            <a:ext cx="3276600" cy="2057400"/>
          </a:xfrm>
          <a:prstGeom prst="snip2DiagRect">
            <a:avLst/>
          </a:prstGeom>
          <a:solidFill>
            <a:schemeClr val="accent4"/>
          </a:solid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effectLst>
                  <a:glow rad="63500">
                    <a:schemeClr val="accent4">
                      <a:lumMod val="50000"/>
                    </a:schemeClr>
                  </a:glow>
                </a:effectLst>
              </a:rPr>
              <a:t>Responsive</a:t>
            </a:r>
            <a:br>
              <a:rPr lang="en-US" b="1" dirty="0"/>
            </a:br>
            <a:r>
              <a:rPr lang="en-US" sz="1800" dirty="0">
                <a:solidFill>
                  <a:schemeClr val="tx2"/>
                </a:solidFill>
              </a:rPr>
              <a:t>“design for the ebb and flow of things”</a:t>
            </a:r>
            <a:br>
              <a:rPr lang="en-US" sz="1800" dirty="0">
                <a:solidFill>
                  <a:schemeClr val="tx2"/>
                </a:solidFill>
              </a:rPr>
            </a:br>
            <a:r>
              <a:rPr lang="en-US" sz="1400" dirty="0">
                <a:solidFill>
                  <a:schemeClr val="tx2"/>
                </a:solidFill>
              </a:rPr>
              <a:t>(Ethan Marcotte)</a:t>
            </a:r>
            <a:endParaRPr lang="en-US" sz="1800" dirty="0">
              <a:solidFill>
                <a:schemeClr val="tx2"/>
              </a:solidFill>
            </a:endParaRPr>
          </a:p>
        </p:txBody>
      </p:sp>
      <p:sp>
        <p:nvSpPr>
          <p:cNvPr id="14" name="Snip Diagonal Corner Rectangle 13">
            <a:extLst>
              <a:ext uri="{FF2B5EF4-FFF2-40B4-BE49-F238E27FC236}">
                <a16:creationId xmlns:a16="http://schemas.microsoft.com/office/drawing/2014/main" id="{34E2E0E7-FB16-6DBC-95B7-4A1C7BEEC6A1}"/>
              </a:ext>
            </a:extLst>
          </p:cNvPr>
          <p:cNvSpPr/>
          <p:nvPr/>
        </p:nvSpPr>
        <p:spPr>
          <a:xfrm>
            <a:off x="6291072" y="1295400"/>
            <a:ext cx="3276600" cy="2133600"/>
          </a:xfrm>
          <a:prstGeom prst="snip2DiagRect">
            <a:avLst/>
          </a:prstGeom>
          <a:solidFill>
            <a:schemeClr val="accent5">
              <a:lumMod val="60000"/>
              <a:lumOff val="40000"/>
            </a:schemeClr>
          </a:solid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effectLst>
                  <a:glow rad="63500">
                    <a:schemeClr val="accent5">
                      <a:lumMod val="50000"/>
                    </a:schemeClr>
                  </a:glow>
                </a:effectLst>
              </a:rPr>
              <a:t>Adaptive</a:t>
            </a:r>
            <a:br>
              <a:rPr lang="en-US" dirty="0">
                <a:solidFill>
                  <a:schemeClr val="tx2"/>
                </a:solidFill>
              </a:rPr>
            </a:br>
            <a:r>
              <a:rPr lang="en-US" sz="1800" dirty="0">
                <a:solidFill>
                  <a:schemeClr val="tx2"/>
                </a:solidFill>
              </a:rPr>
              <a:t>different designs for different device sizes</a:t>
            </a:r>
            <a:br>
              <a:rPr lang="en-US" sz="1800" dirty="0">
                <a:solidFill>
                  <a:schemeClr val="tx2"/>
                </a:solidFill>
              </a:rPr>
            </a:br>
            <a:r>
              <a:rPr lang="en-US" sz="1400" dirty="0">
                <a:solidFill>
                  <a:schemeClr val="tx2"/>
                </a:solidFill>
              </a:rPr>
              <a:t>(Aaron Gustafson)</a:t>
            </a:r>
            <a:endParaRPr lang="en-US" dirty="0">
              <a:solidFill>
                <a:schemeClr val="tx2"/>
              </a:solidFill>
            </a:endParaRPr>
          </a:p>
        </p:txBody>
      </p:sp>
      <p:sp>
        <p:nvSpPr>
          <p:cNvPr id="15" name="Snip Diagonal Corner Rectangle 14">
            <a:extLst>
              <a:ext uri="{FF2B5EF4-FFF2-40B4-BE49-F238E27FC236}">
                <a16:creationId xmlns:a16="http://schemas.microsoft.com/office/drawing/2014/main" id="{49ECEA73-2C9A-035D-2884-5419BB610182}"/>
              </a:ext>
            </a:extLst>
          </p:cNvPr>
          <p:cNvSpPr/>
          <p:nvPr/>
        </p:nvSpPr>
        <p:spPr>
          <a:xfrm>
            <a:off x="8382000" y="2895600"/>
            <a:ext cx="3276600" cy="2438400"/>
          </a:xfrm>
          <a:prstGeom prst="snip2DiagRect">
            <a:avLst/>
          </a:prstGeom>
          <a:solidFill>
            <a:srgbClr val="FFC000"/>
          </a:solidFill>
          <a:ln w="381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effectLst>
                  <a:glow rad="63500">
                    <a:srgbClr val="945200"/>
                  </a:glow>
                </a:effectLst>
              </a:rPr>
              <a:t>Sustainable</a:t>
            </a:r>
            <a:br>
              <a:rPr lang="en-US" dirty="0">
                <a:solidFill>
                  <a:sysClr val="windowText" lastClr="000000"/>
                </a:solidFill>
              </a:rPr>
            </a:br>
            <a:r>
              <a:rPr lang="en-US" sz="1800" dirty="0">
                <a:solidFill>
                  <a:sysClr val="windowText" lastClr="000000"/>
                </a:solidFill>
              </a:rPr>
              <a:t>approach to designing services putting people and planet first </a:t>
            </a:r>
            <a:r>
              <a:rPr lang="en-US" sz="1400" dirty="0">
                <a:solidFill>
                  <a:sysClr val="windowText" lastClr="000000"/>
                </a:solidFill>
              </a:rPr>
              <a:t>(</a:t>
            </a:r>
            <a:r>
              <a:rPr lang="en-US" sz="1400" dirty="0" err="1">
                <a:solidFill>
                  <a:sysClr val="windowText" lastClr="000000"/>
                </a:solidFill>
              </a:rPr>
              <a:t>sustainablewebdesign.org</a:t>
            </a:r>
            <a:r>
              <a:rPr lang="en-US" sz="1400" dirty="0">
                <a:solidFill>
                  <a:sysClr val="windowText" lastClr="000000"/>
                </a:solidFill>
              </a:rPr>
              <a:t>)</a:t>
            </a:r>
            <a:endParaRPr lang="en-US" dirty="0">
              <a:solidFill>
                <a:sysClr val="windowText" lastClr="000000"/>
              </a:solidFill>
            </a:endParaRPr>
          </a:p>
        </p:txBody>
      </p:sp>
      <p:sp>
        <p:nvSpPr>
          <p:cNvPr id="4" name="Slide Number Placeholder 3">
            <a:extLst>
              <a:ext uri="{FF2B5EF4-FFF2-40B4-BE49-F238E27FC236}">
                <a16:creationId xmlns:a16="http://schemas.microsoft.com/office/drawing/2014/main" id="{6039B1BA-1906-8E5A-206A-F4891B077286}"/>
              </a:ext>
            </a:extLst>
          </p:cNvPr>
          <p:cNvSpPr>
            <a:spLocks noGrp="1"/>
          </p:cNvSpPr>
          <p:nvPr>
            <p:ph type="sldNum" sz="quarter" idx="12"/>
          </p:nvPr>
        </p:nvSpPr>
        <p:spPr/>
        <p:txBody>
          <a:bodyPr/>
          <a:lstStyle/>
          <a:p>
            <a:fld id="{BECF63ED-5365-0347-943C-46237B9951C9}" type="slidenum">
              <a:rPr lang="en-US" smtClean="0"/>
              <a:t>11</a:t>
            </a:fld>
            <a:endParaRPr lang="en-US" dirty="0"/>
          </a:p>
        </p:txBody>
      </p:sp>
    </p:spTree>
    <p:extLst>
      <p:ext uri="{BB962C8B-B14F-4D97-AF65-F5344CB8AC3E}">
        <p14:creationId xmlns:p14="http://schemas.microsoft.com/office/powerpoint/2010/main" val="271143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24896"/>
            <a:lum/>
          </a:blip>
          <a:srcRect/>
          <a:stretch>
            <a:fillRect/>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dirty="0"/>
              <a:t>Responsive vs Adaptive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type="body" sz="quarter" idx="13"/>
          </p:nvPr>
        </p:nvSpPr>
        <p:spPr>
          <a:xfrm>
            <a:off x="990600" y="990600"/>
            <a:ext cx="10774680" cy="1828800"/>
          </a:xfrm>
        </p:spPr>
        <p:txBody>
          <a:bodyPr numCol="2" spcCol="640080" anchor="t" anchorCtr="0"/>
          <a:lstStyle/>
          <a:p>
            <a:pPr marL="0" indent="0" algn="ctr">
              <a:lnSpc>
                <a:spcPct val="120000"/>
              </a:lnSpc>
              <a:spcBef>
                <a:spcPts val="0"/>
              </a:spcBef>
              <a:spcAft>
                <a:spcPts val="600"/>
              </a:spcAft>
              <a:buNone/>
            </a:pPr>
            <a:r>
              <a:rPr lang="en-US" sz="1600" dirty="0">
                <a:solidFill>
                  <a:schemeClr val="tx1"/>
                </a:solidFill>
              </a:rPr>
              <a:t>Responsive design delivers </a:t>
            </a:r>
            <a:r>
              <a:rPr lang="en-US" sz="1600" dirty="0">
                <a:solidFill>
                  <a:schemeClr val="tx1"/>
                </a:solidFill>
                <a:highlight>
                  <a:srgbClr val="F5FF51"/>
                </a:highlight>
              </a:rPr>
              <a:t>one fluid design </a:t>
            </a:r>
            <a:r>
              <a:rPr lang="en-US" sz="1600" dirty="0">
                <a:solidFill>
                  <a:schemeClr val="tx1"/>
                </a:solidFill>
              </a:rPr>
              <a:t>for all devices. It is </a:t>
            </a:r>
            <a:r>
              <a:rPr lang="en-US" sz="1600" dirty="0">
                <a:solidFill>
                  <a:schemeClr val="tx1"/>
                </a:solidFill>
                <a:cs typeface="Arial Black" panose="020B0604020202020204" pitchFamily="34" charset="0"/>
              </a:rPr>
              <a:t>not</a:t>
            </a:r>
            <a:r>
              <a:rPr lang="en-US" sz="1600" dirty="0">
                <a:solidFill>
                  <a:schemeClr val="tx1"/>
                </a:solidFill>
              </a:rPr>
              <a:t> just stacking items or fitting devices.</a:t>
            </a:r>
          </a:p>
          <a:p>
            <a:pPr marL="1095375" indent="0" algn="ctr">
              <a:lnSpc>
                <a:spcPct val="120000"/>
              </a:lnSpc>
              <a:spcBef>
                <a:spcPts val="30000"/>
              </a:spcBef>
              <a:spcAft>
                <a:spcPts val="600"/>
              </a:spcAft>
              <a:buNone/>
            </a:pPr>
            <a:r>
              <a:rPr lang="en-US" sz="1600" dirty="0">
                <a:solidFill>
                  <a:schemeClr val="tx1"/>
                </a:solidFill>
              </a:rPr>
              <a:t>Adaptive design is created for </a:t>
            </a:r>
            <a:br>
              <a:rPr lang="en-US" sz="1600" dirty="0">
                <a:solidFill>
                  <a:schemeClr val="tx1"/>
                </a:solidFill>
              </a:rPr>
            </a:br>
            <a:r>
              <a:rPr lang="en-US" sz="1600" dirty="0">
                <a:solidFill>
                  <a:schemeClr val="tx1"/>
                </a:solidFill>
                <a:highlight>
                  <a:srgbClr val="FFFF00"/>
                </a:highlight>
              </a:rPr>
              <a:t>select device sizes </a:t>
            </a:r>
            <a:r>
              <a:rPr lang="en-US" sz="1600" dirty="0">
                <a:solidFill>
                  <a:schemeClr val="tx1"/>
                </a:solidFill>
              </a:rPr>
              <a:t>only.</a:t>
            </a:r>
          </a:p>
        </p:txBody>
      </p:sp>
      <p:pic>
        <p:nvPicPr>
          <p:cNvPr id="2" name="responsive-v-adaptive" descr="Animation showing on the top a box using responsive web design that fluidly changes size based on space available, and on the bottom an example of adaptive web design where the box resizes and snaps to specific screen widths">
            <a:hlinkClick r:id="" action="ppaction://media"/>
            <a:extLst>
              <a:ext uri="{FF2B5EF4-FFF2-40B4-BE49-F238E27FC236}">
                <a16:creationId xmlns:a16="http://schemas.microsoft.com/office/drawing/2014/main" id="{DCBEDF79-B843-6C18-D8AC-958B42C2B65E}"/>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312803D3-852F-1B48-A6E7-69781D55DDC8}" label="rwd_captions" lang="" r:embed="rId6"/>
                        </p173:trackLst>
                      </p173:tracksInfo>
                    </p:ext>
                  </p14:extLst>
                </p14:media>
              </p:ext>
            </p:extLst>
          </p:nvPr>
        </p:nvPicPr>
        <p:blipFill>
          <a:blip r:embed="rId7"/>
          <a:stretch>
            <a:fillRect/>
          </a:stretch>
        </p:blipFill>
        <p:spPr>
          <a:xfrm>
            <a:off x="980856" y="1981200"/>
            <a:ext cx="10144344" cy="3326650"/>
          </a:xfrm>
          <a:prstGeom prst="rect">
            <a:avLst/>
          </a:prstGeom>
          <a:ln w="38100">
            <a:solidFill>
              <a:schemeClr val="accent6">
                <a:lumMod val="20000"/>
                <a:lumOff val="80000"/>
              </a:schemeClr>
            </a:solidFill>
          </a:ln>
        </p:spPr>
      </p:pic>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p:txBody>
          <a:bodyPr/>
          <a:lstStyle/>
          <a:p>
            <a:fld id="{BECF63ED-5365-0347-943C-46237B9951C9}" type="slidenum">
              <a:rPr lang="en-US" smtClean="0"/>
              <a:pPr/>
              <a:t>12</a:t>
            </a:fld>
            <a:endParaRPr lang="en-US" dirty="0"/>
          </a:p>
        </p:txBody>
      </p:sp>
    </p:spTree>
    <p:extLst>
      <p:ext uri="{BB962C8B-B14F-4D97-AF65-F5344CB8AC3E}">
        <p14:creationId xmlns:p14="http://schemas.microsoft.com/office/powerpoint/2010/main" val="166929267"/>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E881CB-162E-0CFF-6AB1-AF3BBE6D651F}"/>
              </a:ext>
            </a:extLst>
          </p:cNvPr>
          <p:cNvSpPr>
            <a:spLocks noGrp="1"/>
          </p:cNvSpPr>
          <p:nvPr>
            <p:ph type="title"/>
          </p:nvPr>
        </p:nvSpPr>
        <p:spPr>
          <a:xfrm>
            <a:off x="609600" y="1524000"/>
            <a:ext cx="7239000" cy="1937510"/>
          </a:xfrm>
        </p:spPr>
        <p:txBody>
          <a:bodyPr/>
          <a:lstStyle/>
          <a:p>
            <a:pPr algn="l"/>
            <a:r>
              <a:rPr lang="en-US" sz="9600" dirty="0">
                <a:solidFill>
                  <a:schemeClr val="tx1"/>
                </a:solidFill>
                <a:effectLst>
                  <a:glow rad="339743">
                    <a:schemeClr val="accent6">
                      <a:lumMod val="20000"/>
                      <a:lumOff val="80000"/>
                      <a:alpha val="40000"/>
                    </a:schemeClr>
                  </a:glow>
                </a:effectLst>
                <a:latin typeface="Arial Black" panose="020B0604020202020204" pitchFamily="34" charset="0"/>
                <a:cs typeface="Arial Black" panose="020B0604020202020204" pitchFamily="34" charset="0"/>
              </a:rPr>
              <a:t>What’s the Big Deal?</a:t>
            </a:r>
          </a:p>
        </p:txBody>
      </p:sp>
      <p:sp>
        <p:nvSpPr>
          <p:cNvPr id="2" name="Slide Number Placeholder 1">
            <a:extLst>
              <a:ext uri="{FF2B5EF4-FFF2-40B4-BE49-F238E27FC236}">
                <a16:creationId xmlns:a16="http://schemas.microsoft.com/office/drawing/2014/main" id="{7955FF02-5803-E3B7-A00D-CF592EF26B58}"/>
              </a:ext>
            </a:extLst>
          </p:cNvPr>
          <p:cNvSpPr>
            <a:spLocks noGrp="1"/>
          </p:cNvSpPr>
          <p:nvPr>
            <p:ph type="sldNum" sz="quarter" idx="12"/>
          </p:nvPr>
        </p:nvSpPr>
        <p:spPr/>
        <p:txBody>
          <a:bodyPr/>
          <a:lstStyle/>
          <a:p>
            <a:fld id="{BECF63ED-5365-0347-943C-46237B9951C9}" type="slidenum">
              <a:rPr lang="en-US" smtClean="0"/>
              <a:t>13</a:t>
            </a:fld>
            <a:endParaRPr lang="en-US" dirty="0"/>
          </a:p>
        </p:txBody>
      </p:sp>
    </p:spTree>
    <p:extLst>
      <p:ext uri="{BB962C8B-B14F-4D97-AF65-F5344CB8AC3E}">
        <p14:creationId xmlns:p14="http://schemas.microsoft.com/office/powerpoint/2010/main" val="394422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A879-3E1C-1D5F-1DC0-D3D1288C1DA1}"/>
              </a:ext>
            </a:extLst>
          </p:cNvPr>
          <p:cNvSpPr>
            <a:spLocks noGrp="1"/>
          </p:cNvSpPr>
          <p:nvPr>
            <p:ph type="title"/>
          </p:nvPr>
        </p:nvSpPr>
        <p:spPr/>
        <p:txBody>
          <a:bodyPr/>
          <a:lstStyle/>
          <a:p>
            <a:r>
              <a:rPr lang="en-US" dirty="0"/>
              <a:t>Device Fragmentation Landscape</a:t>
            </a:r>
          </a:p>
        </p:txBody>
      </p:sp>
      <p:sp>
        <p:nvSpPr>
          <p:cNvPr id="3" name="Text Placeholder 2">
            <a:extLst>
              <a:ext uri="{FF2B5EF4-FFF2-40B4-BE49-F238E27FC236}">
                <a16:creationId xmlns:a16="http://schemas.microsoft.com/office/drawing/2014/main" id="{C390F6BF-9D2B-4816-AD7D-C469152FAD50}"/>
              </a:ext>
            </a:extLst>
          </p:cNvPr>
          <p:cNvSpPr>
            <a:spLocks noGrp="1"/>
          </p:cNvSpPr>
          <p:nvPr>
            <p:ph type="body" sz="quarter" idx="13"/>
          </p:nvPr>
        </p:nvSpPr>
        <p:spPr>
          <a:xfrm>
            <a:off x="426720" y="1371600"/>
            <a:ext cx="11338560" cy="3505200"/>
          </a:xfrm>
          <a:solidFill>
            <a:schemeClr val="bg1">
              <a:lumMod val="95000"/>
            </a:schemeClr>
          </a:solidFill>
        </p:spPr>
        <p:txBody>
          <a:bodyPr lIns="274320" rIns="274320" anchor="ctr" anchorCtr="0"/>
          <a:lstStyle/>
          <a:p>
            <a:pPr marL="9525" indent="0">
              <a:spcBef>
                <a:spcPts val="0"/>
              </a:spcBef>
              <a:spcAft>
                <a:spcPts val="1800"/>
              </a:spcAft>
              <a:buNone/>
            </a:pPr>
            <a:r>
              <a:rPr lang="en-US" dirty="0"/>
              <a:t>Device fragmentation occurs when people run older versions of an operating system while others update to latest version.</a:t>
            </a:r>
          </a:p>
          <a:p>
            <a:pPr marL="9525" indent="0">
              <a:spcBef>
                <a:spcPts val="0"/>
              </a:spcBef>
              <a:spcAft>
                <a:spcPts val="1800"/>
              </a:spcAft>
              <a:buNone/>
            </a:pPr>
            <a:r>
              <a:rPr lang="en-US" dirty="0"/>
              <a:t>When you think of building an app, what do you think of? Smartphone, right?</a:t>
            </a:r>
          </a:p>
          <a:p>
            <a:pPr marL="9525" indent="0">
              <a:spcBef>
                <a:spcPts val="0"/>
              </a:spcBef>
              <a:spcAft>
                <a:spcPts val="1800"/>
              </a:spcAft>
              <a:buNone/>
            </a:pPr>
            <a:r>
              <a:rPr lang="en-US" dirty="0"/>
              <a:t>People have tablets, watches, smart homes, wearables, TVs, refrigerators, game consoles, cars…</a:t>
            </a:r>
          </a:p>
          <a:p>
            <a:pPr marL="9525" indent="0">
              <a:spcBef>
                <a:spcPts val="0"/>
              </a:spcBef>
              <a:spcAft>
                <a:spcPts val="1800"/>
              </a:spcAft>
              <a:buNone/>
            </a:pPr>
            <a:r>
              <a:rPr lang="en-US" dirty="0"/>
              <a:t>How often do you consider how your experience will work there?</a:t>
            </a:r>
          </a:p>
        </p:txBody>
      </p:sp>
      <p:sp>
        <p:nvSpPr>
          <p:cNvPr id="4" name="Slide Number Placeholder 3">
            <a:extLst>
              <a:ext uri="{FF2B5EF4-FFF2-40B4-BE49-F238E27FC236}">
                <a16:creationId xmlns:a16="http://schemas.microsoft.com/office/drawing/2014/main" id="{1A153167-10A4-F1A7-50A1-870DC5057CA5}"/>
              </a:ext>
            </a:extLst>
          </p:cNvPr>
          <p:cNvSpPr>
            <a:spLocks noGrp="1"/>
          </p:cNvSpPr>
          <p:nvPr>
            <p:ph type="sldNum" sz="quarter" idx="12"/>
          </p:nvPr>
        </p:nvSpPr>
        <p:spPr/>
        <p:txBody>
          <a:bodyPr/>
          <a:lstStyle/>
          <a:p>
            <a:fld id="{BECF63ED-5365-0347-943C-46237B9951C9}" type="slidenum">
              <a:rPr lang="en-US" smtClean="0"/>
              <a:t>14</a:t>
            </a:fld>
            <a:endParaRPr lang="en-US" dirty="0"/>
          </a:p>
        </p:txBody>
      </p:sp>
    </p:spTree>
    <p:extLst>
      <p:ext uri="{BB962C8B-B14F-4D97-AF65-F5344CB8AC3E}">
        <p14:creationId xmlns:p14="http://schemas.microsoft.com/office/powerpoint/2010/main" val="61677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8B04-6C84-06C0-EB3B-0C6D662CC80B}"/>
              </a:ext>
            </a:extLst>
          </p:cNvPr>
          <p:cNvSpPr>
            <a:spLocks noGrp="1"/>
          </p:cNvSpPr>
          <p:nvPr>
            <p:ph type="title"/>
          </p:nvPr>
        </p:nvSpPr>
        <p:spPr/>
        <p:txBody>
          <a:bodyPr/>
          <a:lstStyle/>
          <a:p>
            <a:r>
              <a:rPr lang="en-US" dirty="0">
                <a:effectLst>
                  <a:outerShdw dist="38100" dir="5400000" algn="t" rotWithShape="0">
                    <a:schemeClr val="bg1"/>
                  </a:outerShdw>
                </a:effectLst>
              </a:rPr>
              <a:t>Android Fragmentation</a:t>
            </a:r>
          </a:p>
        </p:txBody>
      </p:sp>
      <p:sp>
        <p:nvSpPr>
          <p:cNvPr id="11" name="TextBox 10">
            <a:extLst>
              <a:ext uri="{FF2B5EF4-FFF2-40B4-BE49-F238E27FC236}">
                <a16:creationId xmlns:a16="http://schemas.microsoft.com/office/drawing/2014/main" id="{50B336CD-D41E-874F-E971-12D51FC43BA7}"/>
              </a:ext>
            </a:extLst>
          </p:cNvPr>
          <p:cNvSpPr txBox="1"/>
          <p:nvPr/>
        </p:nvSpPr>
        <p:spPr>
          <a:xfrm>
            <a:off x="7162800" y="0"/>
            <a:ext cx="4800600" cy="338554"/>
          </a:xfrm>
          <a:prstGeom prst="rect">
            <a:avLst/>
          </a:prstGeom>
          <a:solidFill>
            <a:schemeClr val="bg1">
              <a:lumMod val="95000"/>
            </a:schemeClr>
          </a:solidFill>
        </p:spPr>
        <p:txBody>
          <a:bodyPr wrap="square" lIns="182880" tIns="91440" rIns="182880" bIns="91440" rtlCol="0">
            <a:spAutoFit/>
          </a:bodyPr>
          <a:lstStyle/>
          <a:p>
            <a:r>
              <a:rPr lang="en-US" sz="1000" dirty="0"/>
              <a:t>Source: https://</a:t>
            </a:r>
            <a:r>
              <a:rPr lang="en-US" sz="1000" dirty="0" err="1"/>
              <a:t>smartbear.com</a:t>
            </a:r>
            <a:r>
              <a:rPr lang="en-US" sz="1000" dirty="0"/>
              <a:t>/blog/android-fragmentation-web-app-quality/</a:t>
            </a:r>
          </a:p>
        </p:txBody>
      </p:sp>
      <p:sp>
        <p:nvSpPr>
          <p:cNvPr id="4" name="Slide Number Placeholder 3">
            <a:extLst>
              <a:ext uri="{FF2B5EF4-FFF2-40B4-BE49-F238E27FC236}">
                <a16:creationId xmlns:a16="http://schemas.microsoft.com/office/drawing/2014/main" id="{276511CD-27ED-EECF-45E7-125F508CA608}"/>
              </a:ext>
            </a:extLst>
          </p:cNvPr>
          <p:cNvSpPr>
            <a:spLocks noGrp="1"/>
          </p:cNvSpPr>
          <p:nvPr>
            <p:ph type="sldNum" sz="quarter" idx="12"/>
          </p:nvPr>
        </p:nvSpPr>
        <p:spPr/>
        <p:txBody>
          <a:bodyPr/>
          <a:lstStyle/>
          <a:p>
            <a:fld id="{BECF63ED-5365-0347-943C-46237B9951C9}" type="slidenum">
              <a:rPr lang="en-US" smtClean="0"/>
              <a:t>15</a:t>
            </a:fld>
            <a:endParaRPr lang="en-US" dirty="0"/>
          </a:p>
        </p:txBody>
      </p:sp>
    </p:spTree>
    <p:extLst>
      <p:ext uri="{BB962C8B-B14F-4D97-AF65-F5344CB8AC3E}">
        <p14:creationId xmlns:p14="http://schemas.microsoft.com/office/powerpoint/2010/main" val="2312314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stretch>
            <a:fillRect t="11000" b="8000"/>
          </a:stretch>
        </a:blipFill>
        <a:effectLst/>
      </p:bgPr>
    </p:bg>
    <p:spTree>
      <p:nvGrpSpPr>
        <p:cNvPr id="1" name="">
          <a:extLst>
            <a:ext uri="{FF2B5EF4-FFF2-40B4-BE49-F238E27FC236}">
              <a16:creationId xmlns:a16="http://schemas.microsoft.com/office/drawing/2014/main" id="{E0D89366-0256-6F28-7CA4-81043338A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E8FEA-F941-9D16-99AF-4CA3CFC850FE}"/>
              </a:ext>
            </a:extLst>
          </p:cNvPr>
          <p:cNvSpPr>
            <a:spLocks noGrp="1"/>
          </p:cNvSpPr>
          <p:nvPr>
            <p:ph type="title"/>
          </p:nvPr>
        </p:nvSpPr>
        <p:spPr/>
        <p:txBody>
          <a:bodyPr/>
          <a:lstStyle/>
          <a:p>
            <a:r>
              <a:rPr lang="en-US" dirty="0">
                <a:effectLst>
                  <a:outerShdw dist="38100" dir="5400000" algn="t" rotWithShape="0">
                    <a:schemeClr val="bg1"/>
                  </a:outerShdw>
                </a:effectLst>
              </a:rPr>
              <a:t>Android Fragmentation: Market Share</a:t>
            </a:r>
          </a:p>
        </p:txBody>
      </p:sp>
      <p:graphicFrame>
        <p:nvGraphicFramePr>
          <p:cNvPr id="9" name="Table 8">
            <a:extLst>
              <a:ext uri="{FF2B5EF4-FFF2-40B4-BE49-F238E27FC236}">
                <a16:creationId xmlns:a16="http://schemas.microsoft.com/office/drawing/2014/main" id="{9FE8FD0D-5A3C-FB90-14BA-80423D1A4170}"/>
              </a:ext>
            </a:extLst>
          </p:cNvPr>
          <p:cNvGraphicFramePr>
            <a:graphicFrameLocks noGrp="1"/>
          </p:cNvGraphicFramePr>
          <p:nvPr>
            <p:extLst>
              <p:ext uri="{D42A27DB-BD31-4B8C-83A1-F6EECF244321}">
                <p14:modId xmlns:p14="http://schemas.microsoft.com/office/powerpoint/2010/main" val="2508563979"/>
              </p:ext>
            </p:extLst>
          </p:nvPr>
        </p:nvGraphicFramePr>
        <p:xfrm>
          <a:off x="3962400" y="990600"/>
          <a:ext cx="4267200" cy="5059676"/>
        </p:xfrm>
        <a:graphic>
          <a:graphicData uri="http://schemas.openxmlformats.org/drawingml/2006/table">
            <a:tbl>
              <a:tblPr firstRow="1" bandRow="1">
                <a:tableStyleId>{0505E3EF-67EA-436B-97B2-0124C06EBD24}</a:tableStyleId>
              </a:tblPr>
              <a:tblGrid>
                <a:gridCol w="2781300">
                  <a:extLst>
                    <a:ext uri="{9D8B030D-6E8A-4147-A177-3AD203B41FA5}">
                      <a16:colId xmlns:a16="http://schemas.microsoft.com/office/drawing/2014/main" val="1004915482"/>
                    </a:ext>
                  </a:extLst>
                </a:gridCol>
                <a:gridCol w="1485900">
                  <a:extLst>
                    <a:ext uri="{9D8B030D-6E8A-4147-A177-3AD203B41FA5}">
                      <a16:colId xmlns:a16="http://schemas.microsoft.com/office/drawing/2014/main" val="557387175"/>
                    </a:ext>
                  </a:extLst>
                </a:gridCol>
              </a:tblGrid>
              <a:tr h="415636">
                <a:tc>
                  <a:txBody>
                    <a:bodyPr/>
                    <a:lstStyle/>
                    <a:p>
                      <a:pPr fontAlgn="t"/>
                      <a:r>
                        <a:rPr lang="en-US" sz="1400" b="1" dirty="0">
                          <a:effectLst/>
                        </a:rPr>
                        <a:t>Android OS version</a:t>
                      </a:r>
                      <a:endParaRPr lang="en-US" sz="1400" dirty="0">
                        <a:effectLst/>
                      </a:endParaRPr>
                    </a:p>
                  </a:txBody>
                  <a:tcPr marL="123282" marR="123282"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1" dirty="0">
                          <a:effectLst/>
                        </a:rPr>
                        <a:t>Market Share</a:t>
                      </a:r>
                      <a:endParaRPr lang="en-US" sz="1400" dirty="0">
                        <a:effectLst/>
                      </a:endParaRPr>
                    </a:p>
                  </a:txBody>
                  <a:tcPr marL="123282" marR="123282"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6847897"/>
                  </a:ext>
                </a:extLst>
              </a:tr>
              <a:tr h="415636">
                <a:tc>
                  <a:txBody>
                    <a:bodyPr/>
                    <a:lstStyle/>
                    <a:p>
                      <a:pPr fontAlgn="t"/>
                      <a:r>
                        <a:rPr lang="en-US" sz="1400" b="0" dirty="0">
                          <a:effectLst/>
                        </a:rPr>
                        <a:t>10 (Android 10)</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32.9 %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4334080"/>
                  </a:ext>
                </a:extLst>
              </a:tr>
              <a:tr h="415636">
                <a:tc>
                  <a:txBody>
                    <a:bodyPr/>
                    <a:lstStyle/>
                    <a:p>
                      <a:pPr fontAlgn="t"/>
                      <a:r>
                        <a:rPr lang="en-US" sz="1400" b="0" dirty="0">
                          <a:effectLst/>
                        </a:rPr>
                        <a:t>9.0 (Pie)</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17.6 %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48212182"/>
                  </a:ext>
                </a:extLst>
              </a:tr>
              <a:tr h="415636">
                <a:tc>
                  <a:txBody>
                    <a:bodyPr/>
                    <a:lstStyle/>
                    <a:p>
                      <a:pPr fontAlgn="t"/>
                      <a:r>
                        <a:rPr lang="en-US" sz="1400" b="0">
                          <a:effectLst/>
                        </a:rPr>
                        <a:t>11 (Android 11)</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17.3 %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08921596"/>
                  </a:ext>
                </a:extLst>
              </a:tr>
              <a:tr h="415636">
                <a:tc>
                  <a:txBody>
                    <a:bodyPr/>
                    <a:lstStyle/>
                    <a:p>
                      <a:pPr fontAlgn="t"/>
                      <a:r>
                        <a:rPr lang="en-US" sz="1400" b="0">
                          <a:effectLst/>
                        </a:rPr>
                        <a:t>8.0-8.1 (Oreo)</a:t>
                      </a:r>
                      <a:r>
                        <a:rPr lang="en-US" sz="1400">
                          <a:effectLst/>
                        </a:rPr>
                        <a:t> </a:t>
                      </a:r>
                      <a:r>
                        <a:rPr lang="en-US" sz="1400" b="0">
                          <a:effectLst/>
                        </a:rPr>
                        <a:t> </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13.7 %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5555903"/>
                  </a:ext>
                </a:extLst>
              </a:tr>
              <a:tr h="415636">
                <a:tc>
                  <a:txBody>
                    <a:bodyPr/>
                    <a:lstStyle/>
                    <a:p>
                      <a:pPr fontAlgn="t"/>
                      <a:r>
                        <a:rPr lang="en-US" sz="1400" b="0">
                          <a:effectLst/>
                        </a:rPr>
                        <a:t>7.0-7.1 (Nougat)</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7.4 %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22876997"/>
                  </a:ext>
                </a:extLst>
              </a:tr>
              <a:tr h="415636">
                <a:tc>
                  <a:txBody>
                    <a:bodyPr/>
                    <a:lstStyle/>
                    <a:p>
                      <a:pPr fontAlgn="t"/>
                      <a:r>
                        <a:rPr lang="en-US" sz="1400" b="0">
                          <a:effectLst/>
                        </a:rPr>
                        <a:t>6.0 (Marshmallow)</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5.0 %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3378226"/>
                  </a:ext>
                </a:extLst>
              </a:tr>
              <a:tr h="415636">
                <a:tc>
                  <a:txBody>
                    <a:bodyPr/>
                    <a:lstStyle/>
                    <a:p>
                      <a:pPr fontAlgn="t"/>
                      <a:r>
                        <a:rPr lang="en-US" sz="1400" b="0">
                          <a:effectLst/>
                        </a:rPr>
                        <a:t>5.0-5.1 (Lollipop)</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4.0 %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66444326"/>
                  </a:ext>
                </a:extLst>
              </a:tr>
              <a:tr h="415636">
                <a:tc>
                  <a:txBody>
                    <a:bodyPr/>
                    <a:lstStyle/>
                    <a:p>
                      <a:pPr fontAlgn="t"/>
                      <a:r>
                        <a:rPr lang="en-US" sz="1400" b="0">
                          <a:effectLst/>
                        </a:rPr>
                        <a:t>4.4 (KitKat)</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1.4 %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4830697"/>
                  </a:ext>
                </a:extLst>
              </a:tr>
              <a:tr h="415636">
                <a:tc>
                  <a:txBody>
                    <a:bodyPr/>
                    <a:lstStyle/>
                    <a:p>
                      <a:pPr fontAlgn="t"/>
                      <a:r>
                        <a:rPr lang="en-US" sz="1400" b="0">
                          <a:effectLst/>
                        </a:rPr>
                        <a:t>4.1-4.3 (Jelly Bean)</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0.5 %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73545742"/>
                  </a:ext>
                </a:extLst>
              </a:tr>
              <a:tr h="415636">
                <a:tc>
                  <a:txBody>
                    <a:bodyPr/>
                    <a:lstStyle/>
                    <a:p>
                      <a:pPr fontAlgn="t"/>
                      <a:r>
                        <a:rPr lang="en-US" sz="1400" b="0">
                          <a:effectLst/>
                        </a:rPr>
                        <a:t>4.0 (Ice Cream Sandwich)</a:t>
                      </a:r>
                      <a:endParaRPr lang="en-US" sz="140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r" fontAlgn="t"/>
                      <a:r>
                        <a:rPr lang="en-US" sz="1400" b="0" dirty="0">
                          <a:effectLst/>
                        </a:rPr>
                        <a:t>0.1 %</a:t>
                      </a:r>
                      <a:endParaRPr lang="en-US" sz="14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8143633"/>
                  </a:ext>
                </a:extLst>
              </a:tr>
              <a:tr h="415636">
                <a:tc gridSpan="2">
                  <a:txBody>
                    <a:bodyPr/>
                    <a:lstStyle/>
                    <a:p>
                      <a:pPr fontAlgn="t"/>
                      <a:r>
                        <a:rPr lang="en-US" sz="1400" dirty="0">
                          <a:effectLst/>
                        </a:rPr>
                        <a:t>Source: App Brain Statistics</a:t>
                      </a:r>
                    </a:p>
                    <a:p>
                      <a:pPr fontAlgn="t"/>
                      <a:r>
                        <a:rPr lang="en-US" sz="1200" dirty="0">
                          <a:effectLst/>
                          <a:hlinkClick r:id="rId4"/>
                        </a:rPr>
                        <a:t>https://</a:t>
                      </a:r>
                      <a:r>
                        <a:rPr lang="en-US" sz="1200" dirty="0" err="1">
                          <a:effectLst/>
                          <a:hlinkClick r:id="rId4"/>
                        </a:rPr>
                        <a:t>www.appbrain.com</a:t>
                      </a:r>
                      <a:r>
                        <a:rPr lang="en-US" sz="1200" dirty="0">
                          <a:effectLst/>
                          <a:hlinkClick r:id="rId4"/>
                        </a:rPr>
                        <a:t>/stats/top-android-</a:t>
                      </a:r>
                      <a:r>
                        <a:rPr lang="en-US" sz="1200" dirty="0" err="1">
                          <a:effectLst/>
                          <a:hlinkClick r:id="rId4"/>
                        </a:rPr>
                        <a:t>sdk</a:t>
                      </a:r>
                      <a:r>
                        <a:rPr lang="en-US" sz="1200" dirty="0">
                          <a:effectLst/>
                          <a:hlinkClick r:id="rId4"/>
                        </a:rPr>
                        <a:t>-versions</a:t>
                      </a:r>
                      <a:endParaRPr lang="en-US" sz="1200" dirty="0">
                        <a:effectLst/>
                      </a:endParaRPr>
                    </a:p>
                  </a:txBody>
                  <a:tcPr marL="123282" marR="12328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fontAlgn="t"/>
                      <a:endParaRPr lang="en-US" sz="1100" dirty="0">
                        <a:effectLst/>
                      </a:endParaRPr>
                    </a:p>
                  </a:txBody>
                  <a:tcPr marL="123282" marR="123282" marT="123282" marB="123282"/>
                </a:tc>
                <a:extLst>
                  <a:ext uri="{0D108BD9-81ED-4DB2-BD59-A6C34878D82A}">
                    <a16:rowId xmlns:a16="http://schemas.microsoft.com/office/drawing/2014/main" val="2726332588"/>
                  </a:ext>
                </a:extLst>
              </a:tr>
            </a:tbl>
          </a:graphicData>
        </a:graphic>
      </p:graphicFrame>
      <p:sp>
        <p:nvSpPr>
          <p:cNvPr id="4" name="Slide Number Placeholder 3">
            <a:extLst>
              <a:ext uri="{FF2B5EF4-FFF2-40B4-BE49-F238E27FC236}">
                <a16:creationId xmlns:a16="http://schemas.microsoft.com/office/drawing/2014/main" id="{5926A5E2-6235-7580-B068-840D3DF096B6}"/>
              </a:ext>
            </a:extLst>
          </p:cNvPr>
          <p:cNvSpPr>
            <a:spLocks noGrp="1"/>
          </p:cNvSpPr>
          <p:nvPr>
            <p:ph type="sldNum" sz="quarter" idx="12"/>
          </p:nvPr>
        </p:nvSpPr>
        <p:spPr/>
        <p:txBody>
          <a:bodyPr/>
          <a:lstStyle/>
          <a:p>
            <a:fld id="{BECF63ED-5365-0347-943C-46237B9951C9}" type="slidenum">
              <a:rPr lang="en-US" smtClean="0"/>
              <a:t>16</a:t>
            </a:fld>
            <a:endParaRPr lang="en-US" dirty="0"/>
          </a:p>
        </p:txBody>
      </p:sp>
    </p:spTree>
    <p:extLst>
      <p:ext uri="{BB962C8B-B14F-4D97-AF65-F5344CB8AC3E}">
        <p14:creationId xmlns:p14="http://schemas.microsoft.com/office/powerpoint/2010/main" val="484303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46A3-1A9F-C12C-2B12-C84F6AFE0ADE}"/>
              </a:ext>
            </a:extLst>
          </p:cNvPr>
          <p:cNvSpPr>
            <a:spLocks noGrp="1"/>
          </p:cNvSpPr>
          <p:nvPr>
            <p:ph type="title"/>
          </p:nvPr>
        </p:nvSpPr>
        <p:spPr/>
        <p:txBody>
          <a:bodyPr/>
          <a:lstStyle/>
          <a:p>
            <a:r>
              <a:rPr lang="en-US" dirty="0">
                <a:effectLst>
                  <a:glow rad="63500">
                    <a:schemeClr val="bg1">
                      <a:alpha val="85000"/>
                    </a:schemeClr>
                  </a:glow>
                </a:effectLst>
              </a:rPr>
              <a:t>iPhone Fragmentation Over the Years</a:t>
            </a:r>
          </a:p>
        </p:txBody>
      </p:sp>
      <p:sp>
        <p:nvSpPr>
          <p:cNvPr id="10" name="TextBox 9">
            <a:extLst>
              <a:ext uri="{FF2B5EF4-FFF2-40B4-BE49-F238E27FC236}">
                <a16:creationId xmlns:a16="http://schemas.microsoft.com/office/drawing/2014/main" id="{5E297766-C86E-B039-C9E5-5674ADC92930}"/>
              </a:ext>
            </a:extLst>
          </p:cNvPr>
          <p:cNvSpPr txBox="1"/>
          <p:nvPr/>
        </p:nvSpPr>
        <p:spPr>
          <a:xfrm>
            <a:off x="6096000" y="0"/>
            <a:ext cx="5733738" cy="338554"/>
          </a:xfrm>
          <a:prstGeom prst="rect">
            <a:avLst/>
          </a:prstGeom>
          <a:solidFill>
            <a:schemeClr val="bg1">
              <a:lumMod val="95000"/>
            </a:schemeClr>
          </a:solidFill>
        </p:spPr>
        <p:txBody>
          <a:bodyPr wrap="square" lIns="182880" tIns="91440" rIns="182880" bIns="91440" rtlCol="0">
            <a:spAutoFit/>
          </a:bodyPr>
          <a:lstStyle/>
          <a:p>
            <a:r>
              <a:rPr lang="en-US" sz="1000" dirty="0"/>
              <a:t>Source: https://</a:t>
            </a:r>
            <a:r>
              <a:rPr lang="en-US" sz="1000" dirty="0" err="1"/>
              <a:t>deviceatlas.com</a:t>
            </a:r>
            <a:r>
              <a:rPr lang="en-US" sz="1000" dirty="0"/>
              <a:t>/blog/</a:t>
            </a:r>
            <a:r>
              <a:rPr lang="en-US" sz="1000" dirty="0" err="1"/>
              <a:t>iphone</a:t>
            </a:r>
            <a:r>
              <a:rPr lang="en-US" sz="1000" dirty="0"/>
              <a:t>-fragmentation-why-detecting-model-essential</a:t>
            </a:r>
          </a:p>
        </p:txBody>
      </p:sp>
      <p:sp>
        <p:nvSpPr>
          <p:cNvPr id="4" name="Slide Number Placeholder 3">
            <a:extLst>
              <a:ext uri="{FF2B5EF4-FFF2-40B4-BE49-F238E27FC236}">
                <a16:creationId xmlns:a16="http://schemas.microsoft.com/office/drawing/2014/main" id="{B91C35EB-638E-5024-19CE-6144E85D4CDC}"/>
              </a:ext>
            </a:extLst>
          </p:cNvPr>
          <p:cNvSpPr>
            <a:spLocks noGrp="1"/>
          </p:cNvSpPr>
          <p:nvPr>
            <p:ph type="sldNum" sz="quarter" idx="12"/>
          </p:nvPr>
        </p:nvSpPr>
        <p:spPr/>
        <p:txBody>
          <a:bodyPr/>
          <a:lstStyle/>
          <a:p>
            <a:fld id="{BECF63ED-5365-0347-943C-46237B9951C9}" type="slidenum">
              <a:rPr lang="en-US" smtClean="0"/>
              <a:t>17</a:t>
            </a:fld>
            <a:endParaRPr lang="en-US" dirty="0"/>
          </a:p>
        </p:txBody>
      </p:sp>
    </p:spTree>
    <p:extLst>
      <p:ext uri="{BB962C8B-B14F-4D97-AF65-F5344CB8AC3E}">
        <p14:creationId xmlns:p14="http://schemas.microsoft.com/office/powerpoint/2010/main" val="165180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943"/>
            <a:lum/>
          </a:blip>
          <a:srcRect/>
          <a:stretch>
            <a:fillRect b="8000"/>
          </a:stretch>
        </a:blipFill>
        <a:effectLst/>
      </p:bgPr>
    </p:bg>
    <p:spTree>
      <p:nvGrpSpPr>
        <p:cNvPr id="1" name="">
          <a:extLst>
            <a:ext uri="{FF2B5EF4-FFF2-40B4-BE49-F238E27FC236}">
              <a16:creationId xmlns:a16="http://schemas.microsoft.com/office/drawing/2014/main" id="{788F037F-25BD-C3D6-C55E-3C3AEE815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1C9F8-4FB3-BC74-6F7C-A3E0C77FDA8A}"/>
              </a:ext>
            </a:extLst>
          </p:cNvPr>
          <p:cNvSpPr>
            <a:spLocks noGrp="1"/>
          </p:cNvSpPr>
          <p:nvPr>
            <p:ph type="title"/>
          </p:nvPr>
        </p:nvSpPr>
        <p:spPr/>
        <p:txBody>
          <a:bodyPr/>
          <a:lstStyle/>
          <a:p>
            <a:r>
              <a:rPr lang="en-US" dirty="0">
                <a:effectLst>
                  <a:glow rad="63500">
                    <a:schemeClr val="bg1">
                      <a:alpha val="85000"/>
                    </a:schemeClr>
                  </a:glow>
                </a:effectLst>
              </a:rPr>
              <a:t>iPhone Fragmentation: Size</a:t>
            </a:r>
          </a:p>
        </p:txBody>
      </p:sp>
      <p:sp>
        <p:nvSpPr>
          <p:cNvPr id="4" name="Slide Number Placeholder 3">
            <a:extLst>
              <a:ext uri="{FF2B5EF4-FFF2-40B4-BE49-F238E27FC236}">
                <a16:creationId xmlns:a16="http://schemas.microsoft.com/office/drawing/2014/main" id="{8E108990-6173-5317-5D92-9CA8AD52C2DE}"/>
              </a:ext>
            </a:extLst>
          </p:cNvPr>
          <p:cNvSpPr>
            <a:spLocks noGrp="1"/>
          </p:cNvSpPr>
          <p:nvPr>
            <p:ph type="sldNum" sz="quarter" idx="12"/>
          </p:nvPr>
        </p:nvSpPr>
        <p:spPr/>
        <p:txBody>
          <a:bodyPr/>
          <a:lstStyle/>
          <a:p>
            <a:fld id="{BECF63ED-5365-0347-943C-46237B9951C9}" type="slidenum">
              <a:rPr lang="en-US" smtClean="0"/>
              <a:t>18</a:t>
            </a:fld>
            <a:endParaRPr lang="en-US" dirty="0"/>
          </a:p>
        </p:txBody>
      </p:sp>
      <p:graphicFrame>
        <p:nvGraphicFramePr>
          <p:cNvPr id="9" name="Table 8">
            <a:extLst>
              <a:ext uri="{FF2B5EF4-FFF2-40B4-BE49-F238E27FC236}">
                <a16:creationId xmlns:a16="http://schemas.microsoft.com/office/drawing/2014/main" id="{0BCFF533-DBED-A17D-05CC-50FF0B77675A}"/>
              </a:ext>
            </a:extLst>
          </p:cNvPr>
          <p:cNvGraphicFramePr>
            <a:graphicFrameLocks noGrp="1"/>
          </p:cNvGraphicFramePr>
          <p:nvPr>
            <p:extLst>
              <p:ext uri="{D42A27DB-BD31-4B8C-83A1-F6EECF244321}">
                <p14:modId xmlns:p14="http://schemas.microsoft.com/office/powerpoint/2010/main" val="4214564261"/>
              </p:ext>
            </p:extLst>
          </p:nvPr>
        </p:nvGraphicFramePr>
        <p:xfrm>
          <a:off x="32479" y="0"/>
          <a:ext cx="12157020" cy="16170820"/>
        </p:xfrm>
        <a:graphic>
          <a:graphicData uri="http://schemas.openxmlformats.org/drawingml/2006/table">
            <a:tbl>
              <a:tblPr firstRow="1" firstCol="1" bandRow="1">
                <a:tableStyleId>{0505E3EF-67EA-436B-97B2-0124C06EBD24}</a:tableStyleId>
              </a:tblPr>
              <a:tblGrid>
                <a:gridCol w="1620936">
                  <a:extLst>
                    <a:ext uri="{9D8B030D-6E8A-4147-A177-3AD203B41FA5}">
                      <a16:colId xmlns:a16="http://schemas.microsoft.com/office/drawing/2014/main" val="2373040464"/>
                    </a:ext>
                  </a:extLst>
                </a:gridCol>
                <a:gridCol w="1170676">
                  <a:extLst>
                    <a:ext uri="{9D8B030D-6E8A-4147-A177-3AD203B41FA5}">
                      <a16:colId xmlns:a16="http://schemas.microsoft.com/office/drawing/2014/main" val="2806641227"/>
                    </a:ext>
                  </a:extLst>
                </a:gridCol>
                <a:gridCol w="1260728">
                  <a:extLst>
                    <a:ext uri="{9D8B030D-6E8A-4147-A177-3AD203B41FA5}">
                      <a16:colId xmlns:a16="http://schemas.microsoft.com/office/drawing/2014/main" val="696910676"/>
                    </a:ext>
                  </a:extLst>
                </a:gridCol>
                <a:gridCol w="1260728">
                  <a:extLst>
                    <a:ext uri="{9D8B030D-6E8A-4147-A177-3AD203B41FA5}">
                      <a16:colId xmlns:a16="http://schemas.microsoft.com/office/drawing/2014/main" val="3559163518"/>
                    </a:ext>
                  </a:extLst>
                </a:gridCol>
                <a:gridCol w="1260728">
                  <a:extLst>
                    <a:ext uri="{9D8B030D-6E8A-4147-A177-3AD203B41FA5}">
                      <a16:colId xmlns:a16="http://schemas.microsoft.com/office/drawing/2014/main" val="2089967545"/>
                    </a:ext>
                  </a:extLst>
                </a:gridCol>
                <a:gridCol w="540312">
                  <a:extLst>
                    <a:ext uri="{9D8B030D-6E8A-4147-A177-3AD203B41FA5}">
                      <a16:colId xmlns:a16="http://schemas.microsoft.com/office/drawing/2014/main" val="3052544366"/>
                    </a:ext>
                  </a:extLst>
                </a:gridCol>
                <a:gridCol w="1080624">
                  <a:extLst>
                    <a:ext uri="{9D8B030D-6E8A-4147-A177-3AD203B41FA5}">
                      <a16:colId xmlns:a16="http://schemas.microsoft.com/office/drawing/2014/main" val="1921224121"/>
                    </a:ext>
                  </a:extLst>
                </a:gridCol>
                <a:gridCol w="1440832">
                  <a:extLst>
                    <a:ext uri="{9D8B030D-6E8A-4147-A177-3AD203B41FA5}">
                      <a16:colId xmlns:a16="http://schemas.microsoft.com/office/drawing/2014/main" val="1701193835"/>
                    </a:ext>
                  </a:extLst>
                </a:gridCol>
                <a:gridCol w="1260728">
                  <a:extLst>
                    <a:ext uri="{9D8B030D-6E8A-4147-A177-3AD203B41FA5}">
                      <a16:colId xmlns:a16="http://schemas.microsoft.com/office/drawing/2014/main" val="805534047"/>
                    </a:ext>
                  </a:extLst>
                </a:gridCol>
                <a:gridCol w="1260728">
                  <a:extLst>
                    <a:ext uri="{9D8B030D-6E8A-4147-A177-3AD203B41FA5}">
                      <a16:colId xmlns:a16="http://schemas.microsoft.com/office/drawing/2014/main" val="1906884468"/>
                    </a:ext>
                  </a:extLst>
                </a:gridCol>
              </a:tblGrid>
              <a:tr h="344060">
                <a:tc>
                  <a:txBody>
                    <a:bodyPr/>
                    <a:lstStyle/>
                    <a:p>
                      <a:pPr marL="0" marR="0">
                        <a:lnSpc>
                          <a:spcPct val="115000"/>
                        </a:lnSpc>
                        <a:spcAft>
                          <a:spcPts val="800"/>
                        </a:spcAft>
                      </a:pPr>
                      <a:r>
                        <a:rPr lang="en-US" sz="1000" kern="100" dirty="0">
                          <a:effectLst/>
                        </a:rPr>
                        <a:t>Family &amp; Model</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Logical Width</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Logical Height</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Physical Width</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Physical Height</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PPI</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Scale Factor</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Screen Diagonal</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Aspect Ratio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Release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35976424"/>
                  </a:ext>
                </a:extLst>
              </a:tr>
              <a:tr h="344060">
                <a:tc>
                  <a:txBody>
                    <a:bodyPr/>
                    <a:lstStyle/>
                    <a:p>
                      <a:pPr marL="0" marR="0">
                        <a:lnSpc>
                          <a:spcPct val="115000"/>
                        </a:lnSpc>
                        <a:spcAft>
                          <a:spcPts val="800"/>
                        </a:spcAft>
                      </a:pPr>
                      <a:r>
                        <a:rPr lang="en-US" sz="1000" kern="100">
                          <a:effectLst/>
                        </a:rPr>
                        <a:t>iPhone 16 Pro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956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2868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2024-09-09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4640514"/>
                  </a:ext>
                </a:extLst>
              </a:tr>
              <a:tr h="344060">
                <a:tc>
                  <a:txBody>
                    <a:bodyPr/>
                    <a:lstStyle/>
                    <a:p>
                      <a:pPr marL="0" marR="0">
                        <a:lnSpc>
                          <a:spcPct val="115000"/>
                        </a:lnSpc>
                        <a:spcAft>
                          <a:spcPts val="800"/>
                        </a:spcAft>
                      </a:pPr>
                      <a:r>
                        <a:rPr lang="en-US" sz="1000" kern="100">
                          <a:effectLst/>
                        </a:rPr>
                        <a:t>iPhone 16 Pro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402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874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1206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2622</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2024-09-09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28380587"/>
                  </a:ext>
                </a:extLst>
              </a:tr>
              <a:tr h="344060">
                <a:tc>
                  <a:txBody>
                    <a:bodyPr/>
                    <a:lstStyle/>
                    <a:p>
                      <a:pPr marL="0" marR="0">
                        <a:lnSpc>
                          <a:spcPct val="115000"/>
                        </a:lnSpc>
                        <a:spcAft>
                          <a:spcPts val="800"/>
                        </a:spcAft>
                      </a:pPr>
                      <a:r>
                        <a:rPr lang="en-US" sz="1000" kern="100">
                          <a:effectLst/>
                        </a:rPr>
                        <a:t>iPhone 16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430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2024-09-09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931093586"/>
                  </a:ext>
                </a:extLst>
              </a:tr>
              <a:tr h="344060">
                <a:tc>
                  <a:txBody>
                    <a:bodyPr/>
                    <a:lstStyle/>
                    <a:p>
                      <a:pPr marL="0" marR="0">
                        <a:lnSpc>
                          <a:spcPct val="115000"/>
                        </a:lnSpc>
                        <a:spcAft>
                          <a:spcPts val="800"/>
                        </a:spcAft>
                      </a:pPr>
                      <a:r>
                        <a:rPr lang="en-US" sz="1000" kern="100">
                          <a:effectLst/>
                        </a:rPr>
                        <a:t>iPhone 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393</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852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2556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2024-09-09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92677530"/>
                  </a:ext>
                </a:extLst>
              </a:tr>
              <a:tr h="344060">
                <a:tc>
                  <a:txBody>
                    <a:bodyPr/>
                    <a:lstStyle/>
                    <a:p>
                      <a:pPr marL="0" marR="0">
                        <a:lnSpc>
                          <a:spcPct val="115000"/>
                        </a:lnSpc>
                        <a:spcAft>
                          <a:spcPts val="800"/>
                        </a:spcAft>
                      </a:pPr>
                      <a:r>
                        <a:rPr lang="en-US" sz="1000" kern="100">
                          <a:effectLst/>
                        </a:rPr>
                        <a:t>iPhone 15 Pro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430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932</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2023-09-22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627301051"/>
                  </a:ext>
                </a:extLst>
              </a:tr>
              <a:tr h="344060">
                <a:tc>
                  <a:txBody>
                    <a:bodyPr/>
                    <a:lstStyle/>
                    <a:p>
                      <a:pPr marL="0" marR="0">
                        <a:lnSpc>
                          <a:spcPct val="115000"/>
                        </a:lnSpc>
                        <a:spcAft>
                          <a:spcPts val="800"/>
                        </a:spcAft>
                      </a:pPr>
                      <a:r>
                        <a:rPr lang="en-US" sz="1000" kern="100">
                          <a:effectLst/>
                        </a:rPr>
                        <a:t>iPhone 15 Pro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852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2556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2023-09-22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44820674"/>
                  </a:ext>
                </a:extLst>
              </a:tr>
              <a:tr h="344060">
                <a:tc>
                  <a:txBody>
                    <a:bodyPr/>
                    <a:lstStyle/>
                    <a:p>
                      <a:pPr marL="0" marR="0">
                        <a:lnSpc>
                          <a:spcPct val="115000"/>
                        </a:lnSpc>
                        <a:spcAft>
                          <a:spcPts val="800"/>
                        </a:spcAft>
                      </a:pPr>
                      <a:r>
                        <a:rPr lang="en-US" sz="1000" kern="100">
                          <a:effectLst/>
                        </a:rPr>
                        <a:t>iPhone 15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430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2023-09-22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207104966"/>
                  </a:ext>
                </a:extLst>
              </a:tr>
              <a:tr h="344060">
                <a:tc>
                  <a:txBody>
                    <a:bodyPr/>
                    <a:lstStyle/>
                    <a:p>
                      <a:pPr marL="0" marR="0">
                        <a:lnSpc>
                          <a:spcPct val="115000"/>
                        </a:lnSpc>
                        <a:spcAft>
                          <a:spcPts val="800"/>
                        </a:spcAft>
                      </a:pPr>
                      <a:r>
                        <a:rPr lang="en-US" sz="1000" kern="100">
                          <a:effectLst/>
                        </a:rPr>
                        <a:t>iPhone 15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852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2556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2023-09-22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362034455"/>
                  </a:ext>
                </a:extLst>
              </a:tr>
              <a:tr h="344060">
                <a:tc>
                  <a:txBody>
                    <a:bodyPr/>
                    <a:lstStyle/>
                    <a:p>
                      <a:pPr marL="0" marR="0">
                        <a:lnSpc>
                          <a:spcPct val="115000"/>
                        </a:lnSpc>
                        <a:spcAft>
                          <a:spcPts val="800"/>
                        </a:spcAft>
                      </a:pPr>
                      <a:r>
                        <a:rPr lang="en-US" sz="1000" kern="100">
                          <a:effectLst/>
                        </a:rPr>
                        <a:t>iPhone 14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428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1284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2778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2022-10-07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343066306"/>
                  </a:ext>
                </a:extLst>
              </a:tr>
              <a:tr h="344060">
                <a:tc>
                  <a:txBody>
                    <a:bodyPr/>
                    <a:lstStyle/>
                    <a:p>
                      <a:pPr marL="0" marR="0">
                        <a:lnSpc>
                          <a:spcPct val="115000"/>
                        </a:lnSpc>
                        <a:spcAft>
                          <a:spcPts val="800"/>
                        </a:spcAft>
                      </a:pPr>
                      <a:r>
                        <a:rPr lang="en-US" sz="1000" kern="100">
                          <a:effectLst/>
                        </a:rPr>
                        <a:t>iPhone 14 Pro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430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2022-09-16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81759438"/>
                  </a:ext>
                </a:extLst>
              </a:tr>
              <a:tr h="344060">
                <a:tc>
                  <a:txBody>
                    <a:bodyPr/>
                    <a:lstStyle/>
                    <a:p>
                      <a:pPr marL="0" marR="0">
                        <a:lnSpc>
                          <a:spcPct val="115000"/>
                        </a:lnSpc>
                        <a:spcAft>
                          <a:spcPts val="800"/>
                        </a:spcAft>
                      </a:pPr>
                      <a:r>
                        <a:rPr lang="en-US" sz="1000" kern="100">
                          <a:effectLst/>
                        </a:rPr>
                        <a:t>iPhone 14 Pro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852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2556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2022-09-16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486343147"/>
                  </a:ext>
                </a:extLst>
              </a:tr>
              <a:tr h="344060">
                <a:tc>
                  <a:txBody>
                    <a:bodyPr/>
                    <a:lstStyle/>
                    <a:p>
                      <a:pPr marL="0" marR="0">
                        <a:lnSpc>
                          <a:spcPct val="115000"/>
                        </a:lnSpc>
                        <a:spcAft>
                          <a:spcPts val="800"/>
                        </a:spcAft>
                      </a:pPr>
                      <a:r>
                        <a:rPr lang="en-US" sz="1000" kern="100">
                          <a:effectLst/>
                        </a:rPr>
                        <a:t>iPhone 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844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2022-09-16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563991752"/>
                  </a:ext>
                </a:extLst>
              </a:tr>
              <a:tr h="344060">
                <a:tc>
                  <a:txBody>
                    <a:bodyPr/>
                    <a:lstStyle/>
                    <a:p>
                      <a:pPr marL="0" marR="0">
                        <a:lnSpc>
                          <a:spcPct val="115000"/>
                        </a:lnSpc>
                        <a:spcAft>
                          <a:spcPts val="800"/>
                        </a:spcAft>
                      </a:pPr>
                      <a:r>
                        <a:rPr lang="en-US" sz="1000" kern="100">
                          <a:effectLst/>
                        </a:rPr>
                        <a:t>iPhone SE 3rd gen</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750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2022-03-08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390386712"/>
                  </a:ext>
                </a:extLst>
              </a:tr>
              <a:tr h="344060">
                <a:tc>
                  <a:txBody>
                    <a:bodyPr/>
                    <a:lstStyle/>
                    <a:p>
                      <a:pPr marL="0" marR="0">
                        <a:lnSpc>
                          <a:spcPct val="115000"/>
                        </a:lnSpc>
                        <a:spcAft>
                          <a:spcPts val="800"/>
                        </a:spcAft>
                      </a:pPr>
                      <a:r>
                        <a:rPr lang="en-US" sz="1000" kern="100">
                          <a:effectLst/>
                        </a:rPr>
                        <a:t>iPhone 13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844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6.06"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2021-09-14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500578520"/>
                  </a:ext>
                </a:extLst>
              </a:tr>
              <a:tr h="344060">
                <a:tc>
                  <a:txBody>
                    <a:bodyPr/>
                    <a:lstStyle/>
                    <a:p>
                      <a:pPr marL="0" marR="0">
                        <a:lnSpc>
                          <a:spcPct val="115000"/>
                        </a:lnSpc>
                        <a:spcAft>
                          <a:spcPts val="800"/>
                        </a:spcAft>
                      </a:pPr>
                      <a:r>
                        <a:rPr lang="en-US" sz="1000" kern="100">
                          <a:effectLst/>
                        </a:rPr>
                        <a:t>iPhone 13 mini</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812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1080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2340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5.42"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2021-09-14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67067781"/>
                  </a:ext>
                </a:extLst>
              </a:tr>
              <a:tr h="344060">
                <a:tc>
                  <a:txBody>
                    <a:bodyPr/>
                    <a:lstStyle/>
                    <a:p>
                      <a:pPr marL="0" marR="0">
                        <a:lnSpc>
                          <a:spcPct val="115000"/>
                        </a:lnSpc>
                        <a:spcAft>
                          <a:spcPts val="800"/>
                        </a:spcAft>
                      </a:pPr>
                      <a:r>
                        <a:rPr lang="en-US" sz="1000" kern="100">
                          <a:effectLst/>
                        </a:rPr>
                        <a:t>iPhone 13 Pro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428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1284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2778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2021-09-14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9256625"/>
                  </a:ext>
                </a:extLst>
              </a:tr>
              <a:tr h="344060">
                <a:tc>
                  <a:txBody>
                    <a:bodyPr/>
                    <a:lstStyle/>
                    <a:p>
                      <a:pPr marL="0" marR="0">
                        <a:lnSpc>
                          <a:spcPct val="115000"/>
                        </a:lnSpc>
                        <a:spcAft>
                          <a:spcPts val="800"/>
                        </a:spcAft>
                      </a:pPr>
                      <a:r>
                        <a:rPr lang="en-US" sz="1000" kern="100">
                          <a:effectLst/>
                        </a:rPr>
                        <a:t>iPhone 13 Pro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844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6.06"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2021-09-14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579336019"/>
                  </a:ext>
                </a:extLst>
              </a:tr>
              <a:tr h="344060">
                <a:tc>
                  <a:txBody>
                    <a:bodyPr/>
                    <a:lstStyle/>
                    <a:p>
                      <a:pPr marL="0" marR="0">
                        <a:lnSpc>
                          <a:spcPct val="115000"/>
                        </a:lnSpc>
                        <a:spcAft>
                          <a:spcPts val="800"/>
                        </a:spcAft>
                      </a:pPr>
                      <a:r>
                        <a:rPr lang="en-US" sz="1000" kern="100">
                          <a:effectLst/>
                        </a:rPr>
                        <a:t>iPhone 12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844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6.06"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2020-10-13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38462802"/>
                  </a:ext>
                </a:extLst>
              </a:tr>
              <a:tr h="344060">
                <a:tc>
                  <a:txBody>
                    <a:bodyPr/>
                    <a:lstStyle/>
                    <a:p>
                      <a:pPr marL="0" marR="0">
                        <a:lnSpc>
                          <a:spcPct val="115000"/>
                        </a:lnSpc>
                        <a:spcAft>
                          <a:spcPts val="800"/>
                        </a:spcAft>
                      </a:pPr>
                      <a:r>
                        <a:rPr lang="en-US" sz="1000" kern="100">
                          <a:effectLst/>
                        </a:rPr>
                        <a:t>iPhone 12 mini</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812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1080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2340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5.42"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2020-10-13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01269523"/>
                  </a:ext>
                </a:extLst>
              </a:tr>
              <a:tr h="344060">
                <a:tc>
                  <a:txBody>
                    <a:bodyPr/>
                    <a:lstStyle/>
                    <a:p>
                      <a:pPr marL="0" marR="0">
                        <a:lnSpc>
                          <a:spcPct val="115000"/>
                        </a:lnSpc>
                        <a:spcAft>
                          <a:spcPts val="800"/>
                        </a:spcAft>
                      </a:pPr>
                      <a:r>
                        <a:rPr lang="en-US" sz="1000" kern="100">
                          <a:effectLst/>
                        </a:rPr>
                        <a:t>iPhone 12 Pro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428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1284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2778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2020-10-13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29827243"/>
                  </a:ext>
                </a:extLst>
              </a:tr>
              <a:tr h="344060">
                <a:tc>
                  <a:txBody>
                    <a:bodyPr/>
                    <a:lstStyle/>
                    <a:p>
                      <a:pPr marL="0" marR="0">
                        <a:lnSpc>
                          <a:spcPct val="115000"/>
                        </a:lnSpc>
                        <a:spcAft>
                          <a:spcPts val="800"/>
                        </a:spcAft>
                      </a:pPr>
                      <a:r>
                        <a:rPr lang="en-US" sz="1000" kern="100">
                          <a:effectLst/>
                        </a:rPr>
                        <a:t>iPhone 12 Pro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390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844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1170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2532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6.06"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2020-10-13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55238948"/>
                  </a:ext>
                </a:extLst>
              </a:tr>
              <a:tr h="344060">
                <a:tc>
                  <a:txBody>
                    <a:bodyPr/>
                    <a:lstStyle/>
                    <a:p>
                      <a:pPr marL="0" marR="0">
                        <a:lnSpc>
                          <a:spcPct val="115000"/>
                        </a:lnSpc>
                        <a:spcAft>
                          <a:spcPts val="800"/>
                        </a:spcAft>
                      </a:pPr>
                      <a:r>
                        <a:rPr lang="en-US" sz="1000" kern="100">
                          <a:effectLst/>
                        </a:rPr>
                        <a:t>iPhone SE 2nd gen</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750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2020-04-24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343672939"/>
                  </a:ext>
                </a:extLst>
              </a:tr>
              <a:tr h="344060">
                <a:tc>
                  <a:txBody>
                    <a:bodyPr/>
                    <a:lstStyle/>
                    <a:p>
                      <a:pPr marL="0" marR="0">
                        <a:lnSpc>
                          <a:spcPct val="115000"/>
                        </a:lnSpc>
                        <a:spcAft>
                          <a:spcPts val="800"/>
                        </a:spcAft>
                      </a:pPr>
                      <a:r>
                        <a:rPr lang="en-US" sz="1000" kern="100">
                          <a:effectLst/>
                        </a:rPr>
                        <a:t>iPhone 11 Pro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1242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2688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2019-09-20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001320044"/>
                  </a:ext>
                </a:extLst>
              </a:tr>
              <a:tr h="344060">
                <a:tc>
                  <a:txBody>
                    <a:bodyPr/>
                    <a:lstStyle/>
                    <a:p>
                      <a:pPr marL="0" marR="0">
                        <a:lnSpc>
                          <a:spcPct val="115000"/>
                        </a:lnSpc>
                        <a:spcAft>
                          <a:spcPts val="800"/>
                        </a:spcAft>
                      </a:pPr>
                      <a:r>
                        <a:rPr lang="en-US" sz="1000" kern="100">
                          <a:effectLst/>
                        </a:rPr>
                        <a:t>iPhone 11 Pro</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812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1125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2436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5.85"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2019-09-20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696857175"/>
                  </a:ext>
                </a:extLst>
              </a:tr>
              <a:tr h="344060">
                <a:tc>
                  <a:txBody>
                    <a:bodyPr/>
                    <a:lstStyle/>
                    <a:p>
                      <a:pPr marL="0" marR="0">
                        <a:lnSpc>
                          <a:spcPct val="115000"/>
                        </a:lnSpc>
                        <a:spcAft>
                          <a:spcPts val="800"/>
                        </a:spcAft>
                      </a:pPr>
                      <a:r>
                        <a:rPr lang="en-US" sz="1000" kern="100">
                          <a:effectLst/>
                        </a:rPr>
                        <a:t>iPhone 11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828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1792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2019-09-20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49591185"/>
                  </a:ext>
                </a:extLst>
              </a:tr>
              <a:tr h="344060">
                <a:tc>
                  <a:txBody>
                    <a:bodyPr/>
                    <a:lstStyle/>
                    <a:p>
                      <a:pPr marL="0" marR="0">
                        <a:lnSpc>
                          <a:spcPct val="115000"/>
                        </a:lnSpc>
                        <a:spcAft>
                          <a:spcPts val="800"/>
                        </a:spcAft>
                      </a:pPr>
                      <a:r>
                        <a:rPr lang="en-US" sz="1000" kern="100">
                          <a:effectLst/>
                        </a:rPr>
                        <a:t>iPhone XR</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828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1792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6.06"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2018-10-26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17677313"/>
                  </a:ext>
                </a:extLst>
              </a:tr>
              <a:tr h="344060">
                <a:tc>
                  <a:txBody>
                    <a:bodyPr/>
                    <a:lstStyle/>
                    <a:p>
                      <a:pPr marL="0" marR="0">
                        <a:lnSpc>
                          <a:spcPct val="115000"/>
                        </a:lnSpc>
                        <a:spcAft>
                          <a:spcPts val="800"/>
                        </a:spcAft>
                      </a:pPr>
                      <a:r>
                        <a:rPr lang="en-US" sz="1000" kern="100">
                          <a:effectLst/>
                        </a:rPr>
                        <a:t>iPhone XS Max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896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1242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2688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2018-09-21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42488483"/>
                  </a:ext>
                </a:extLst>
              </a:tr>
              <a:tr h="344060">
                <a:tc>
                  <a:txBody>
                    <a:bodyPr/>
                    <a:lstStyle/>
                    <a:p>
                      <a:pPr marL="0" marR="0">
                        <a:lnSpc>
                          <a:spcPct val="115000"/>
                        </a:lnSpc>
                        <a:spcAft>
                          <a:spcPts val="800"/>
                        </a:spcAft>
                      </a:pPr>
                      <a:r>
                        <a:rPr lang="en-US" sz="1000" kern="100">
                          <a:effectLst/>
                        </a:rPr>
                        <a:t>iPhone XS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812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1125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2436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5.85"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2018-09-21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28538344"/>
                  </a:ext>
                </a:extLst>
              </a:tr>
              <a:tr h="344060">
                <a:tc>
                  <a:txBody>
                    <a:bodyPr/>
                    <a:lstStyle/>
                    <a:p>
                      <a:pPr marL="0" marR="0">
                        <a:lnSpc>
                          <a:spcPct val="115000"/>
                        </a:lnSpc>
                        <a:spcAft>
                          <a:spcPts val="800"/>
                        </a:spcAft>
                      </a:pPr>
                      <a:r>
                        <a:rPr lang="en-US" sz="1000" kern="100">
                          <a:effectLst/>
                        </a:rPr>
                        <a:t>iPhone 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812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1125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2436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458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5.85"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2017-11-03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29172417"/>
                  </a:ext>
                </a:extLst>
              </a:tr>
              <a:tr h="344060">
                <a:tc>
                  <a:txBody>
                    <a:bodyPr/>
                    <a:lstStyle/>
                    <a:p>
                      <a:pPr marL="0" marR="0">
                        <a:lnSpc>
                          <a:spcPct val="115000"/>
                        </a:lnSpc>
                        <a:spcAft>
                          <a:spcPts val="800"/>
                        </a:spcAft>
                      </a:pPr>
                      <a:r>
                        <a:rPr lang="en-US" sz="1000" kern="100">
                          <a:effectLst/>
                        </a:rPr>
                        <a:t>iPhone 8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1080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401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2017-09-22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98752345"/>
                  </a:ext>
                </a:extLst>
              </a:tr>
              <a:tr h="344060">
                <a:tc>
                  <a:txBody>
                    <a:bodyPr/>
                    <a:lstStyle/>
                    <a:p>
                      <a:pPr marL="0" marR="0">
                        <a:lnSpc>
                          <a:spcPct val="115000"/>
                        </a:lnSpc>
                        <a:spcAft>
                          <a:spcPts val="800"/>
                        </a:spcAft>
                      </a:pPr>
                      <a:r>
                        <a:rPr lang="en-US" sz="1000" kern="100">
                          <a:effectLst/>
                        </a:rPr>
                        <a:t>iPhone 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750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2017-09-22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48377742"/>
                  </a:ext>
                </a:extLst>
              </a:tr>
              <a:tr h="344060">
                <a:tc>
                  <a:txBody>
                    <a:bodyPr/>
                    <a:lstStyle/>
                    <a:p>
                      <a:pPr marL="0" marR="0">
                        <a:lnSpc>
                          <a:spcPct val="115000"/>
                        </a:lnSpc>
                        <a:spcAft>
                          <a:spcPts val="800"/>
                        </a:spcAft>
                      </a:pPr>
                      <a:r>
                        <a:rPr lang="en-US" sz="1000" kern="100">
                          <a:effectLst/>
                        </a:rPr>
                        <a:t>iPhone 7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1080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401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2016-09-16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281402024"/>
                  </a:ext>
                </a:extLst>
              </a:tr>
              <a:tr h="344060">
                <a:tc>
                  <a:txBody>
                    <a:bodyPr/>
                    <a:lstStyle/>
                    <a:p>
                      <a:pPr marL="0" marR="0">
                        <a:lnSpc>
                          <a:spcPct val="115000"/>
                        </a:lnSpc>
                        <a:spcAft>
                          <a:spcPts val="800"/>
                        </a:spcAft>
                      </a:pPr>
                      <a:r>
                        <a:rPr lang="en-US" sz="1000" kern="100">
                          <a:effectLst/>
                        </a:rPr>
                        <a:t>iPhone 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750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2016-09-16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683189083"/>
                  </a:ext>
                </a:extLst>
              </a:tr>
              <a:tr h="344060">
                <a:tc>
                  <a:txBody>
                    <a:bodyPr/>
                    <a:lstStyle/>
                    <a:p>
                      <a:pPr marL="0" marR="0">
                        <a:lnSpc>
                          <a:spcPct val="115000"/>
                        </a:lnSpc>
                        <a:spcAft>
                          <a:spcPts val="800"/>
                        </a:spcAft>
                      </a:pPr>
                      <a:r>
                        <a:rPr lang="en-US" sz="1000" kern="100">
                          <a:effectLst/>
                        </a:rPr>
                        <a:t>iPhone SE 1st gen</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2016-03-31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712065235"/>
                  </a:ext>
                </a:extLst>
              </a:tr>
              <a:tr h="344060">
                <a:tc>
                  <a:txBody>
                    <a:bodyPr/>
                    <a:lstStyle/>
                    <a:p>
                      <a:pPr marL="0" marR="0">
                        <a:lnSpc>
                          <a:spcPct val="115000"/>
                        </a:lnSpc>
                        <a:spcAft>
                          <a:spcPts val="800"/>
                        </a:spcAft>
                      </a:pPr>
                      <a:r>
                        <a:rPr lang="en-US" sz="1000" kern="100">
                          <a:effectLst/>
                        </a:rPr>
                        <a:t>iPhone 6s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1080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401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2015-09-25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680821820"/>
                  </a:ext>
                </a:extLst>
              </a:tr>
              <a:tr h="344060">
                <a:tc>
                  <a:txBody>
                    <a:bodyPr/>
                    <a:lstStyle/>
                    <a:p>
                      <a:pPr marL="0" marR="0">
                        <a:lnSpc>
                          <a:spcPct val="115000"/>
                        </a:lnSpc>
                        <a:spcAft>
                          <a:spcPts val="800"/>
                        </a:spcAft>
                      </a:pPr>
                      <a:r>
                        <a:rPr lang="en-US" sz="1000" kern="100">
                          <a:effectLst/>
                        </a:rPr>
                        <a:t>iPhone 6s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750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2015-09-25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198200111"/>
                  </a:ext>
                </a:extLst>
              </a:tr>
              <a:tr h="344060">
                <a:tc>
                  <a:txBody>
                    <a:bodyPr/>
                    <a:lstStyle/>
                    <a:p>
                      <a:pPr marL="0" marR="0">
                        <a:lnSpc>
                          <a:spcPct val="115000"/>
                        </a:lnSpc>
                        <a:spcAft>
                          <a:spcPts val="800"/>
                        </a:spcAft>
                      </a:pPr>
                      <a:r>
                        <a:rPr lang="en-US" sz="1000" kern="100">
                          <a:effectLst/>
                        </a:rPr>
                        <a:t>iPhone 6 Plus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1080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401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2014-09-19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87937709"/>
                  </a:ext>
                </a:extLst>
              </a:tr>
              <a:tr h="344060">
                <a:tc>
                  <a:txBody>
                    <a:bodyPr/>
                    <a:lstStyle/>
                    <a:p>
                      <a:pPr marL="0" marR="0">
                        <a:lnSpc>
                          <a:spcPct val="115000"/>
                        </a:lnSpc>
                        <a:spcAft>
                          <a:spcPts val="800"/>
                        </a:spcAft>
                      </a:pPr>
                      <a:r>
                        <a:rPr lang="en-US" sz="1000" kern="100">
                          <a:effectLst/>
                        </a:rPr>
                        <a:t>iPhone 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375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667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750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1334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4.7"</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2014-09-19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919155305"/>
                  </a:ext>
                </a:extLst>
              </a:tr>
              <a:tr h="344060">
                <a:tc>
                  <a:txBody>
                    <a:bodyPr/>
                    <a:lstStyle/>
                    <a:p>
                      <a:pPr marL="0" marR="0">
                        <a:lnSpc>
                          <a:spcPct val="115000"/>
                        </a:lnSpc>
                        <a:spcAft>
                          <a:spcPts val="800"/>
                        </a:spcAft>
                      </a:pPr>
                      <a:r>
                        <a:rPr lang="en-US" sz="1000" kern="100">
                          <a:effectLst/>
                        </a:rPr>
                        <a:t>iPhone 5C</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2013-09-20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16010228"/>
                  </a:ext>
                </a:extLst>
              </a:tr>
              <a:tr h="344060">
                <a:tc>
                  <a:txBody>
                    <a:bodyPr/>
                    <a:lstStyle/>
                    <a:p>
                      <a:pPr marL="0" marR="0">
                        <a:lnSpc>
                          <a:spcPct val="115000"/>
                        </a:lnSpc>
                        <a:spcAft>
                          <a:spcPts val="800"/>
                        </a:spcAft>
                      </a:pPr>
                      <a:r>
                        <a:rPr lang="en-US" sz="1000" kern="100">
                          <a:effectLst/>
                        </a:rPr>
                        <a:t>iPhone 5S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2013-09-20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18687551"/>
                  </a:ext>
                </a:extLst>
              </a:tr>
              <a:tr h="344060">
                <a:tc>
                  <a:txBody>
                    <a:bodyPr/>
                    <a:lstStyle/>
                    <a:p>
                      <a:pPr marL="0" marR="0">
                        <a:lnSpc>
                          <a:spcPct val="115000"/>
                        </a:lnSpc>
                        <a:spcAft>
                          <a:spcPts val="800"/>
                        </a:spcAft>
                      </a:pPr>
                      <a:r>
                        <a:rPr lang="en-US" sz="1000" kern="100">
                          <a:effectLst/>
                        </a:rPr>
                        <a:t>iPhone 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568</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1136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9:16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2012-09-21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519209625"/>
                  </a:ext>
                </a:extLst>
              </a:tr>
              <a:tr h="344060">
                <a:tc>
                  <a:txBody>
                    <a:bodyPr/>
                    <a:lstStyle/>
                    <a:p>
                      <a:pPr marL="0" marR="0">
                        <a:lnSpc>
                          <a:spcPct val="115000"/>
                        </a:lnSpc>
                        <a:spcAft>
                          <a:spcPts val="800"/>
                        </a:spcAft>
                      </a:pPr>
                      <a:r>
                        <a:rPr lang="en-US" sz="1000" kern="100">
                          <a:effectLst/>
                        </a:rPr>
                        <a:t>iPhone 4S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2011-10-14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56782012"/>
                  </a:ext>
                </a:extLst>
              </a:tr>
              <a:tr h="344060">
                <a:tc>
                  <a:txBody>
                    <a:bodyPr/>
                    <a:lstStyle/>
                    <a:p>
                      <a:pPr marL="0" marR="0">
                        <a:lnSpc>
                          <a:spcPct val="115000"/>
                        </a:lnSpc>
                        <a:spcAft>
                          <a:spcPts val="800"/>
                        </a:spcAft>
                      </a:pPr>
                      <a:r>
                        <a:rPr lang="en-US" sz="1000" kern="100">
                          <a:effectLst/>
                        </a:rPr>
                        <a:t>iPhone 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640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960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326</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2010-06-21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29410404"/>
                  </a:ext>
                </a:extLst>
              </a:tr>
              <a:tr h="344060">
                <a:tc>
                  <a:txBody>
                    <a:bodyPr/>
                    <a:lstStyle/>
                    <a:p>
                      <a:pPr marL="0" marR="0">
                        <a:lnSpc>
                          <a:spcPct val="115000"/>
                        </a:lnSpc>
                        <a:spcAft>
                          <a:spcPts val="800"/>
                        </a:spcAft>
                      </a:pPr>
                      <a:r>
                        <a:rPr lang="en-US" sz="1000" kern="100">
                          <a:effectLst/>
                        </a:rPr>
                        <a:t>iPhone 3GS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163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2009-06-19</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06093820"/>
                  </a:ext>
                </a:extLst>
              </a:tr>
              <a:tr h="344060">
                <a:tc>
                  <a:txBody>
                    <a:bodyPr/>
                    <a:lstStyle/>
                    <a:p>
                      <a:pPr marL="0" marR="0">
                        <a:lnSpc>
                          <a:spcPct val="115000"/>
                        </a:lnSpc>
                        <a:spcAft>
                          <a:spcPts val="800"/>
                        </a:spcAft>
                      </a:pPr>
                      <a:r>
                        <a:rPr lang="en-US" sz="1000" kern="100">
                          <a:effectLst/>
                        </a:rPr>
                        <a:t>iPhone 3G</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320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480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163</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3.5"</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a:effectLst/>
                        </a:rPr>
                        <a:t>3:4</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a:effectLst/>
                        </a:rPr>
                        <a:t>2008-07-11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27375324"/>
                  </a:ext>
                </a:extLst>
              </a:tr>
              <a:tr h="344060">
                <a:tc>
                  <a:txBody>
                    <a:bodyPr/>
                    <a:lstStyle/>
                    <a:p>
                      <a:pPr marL="0" marR="0">
                        <a:lnSpc>
                          <a:spcPct val="115000"/>
                        </a:lnSpc>
                        <a:spcAft>
                          <a:spcPts val="800"/>
                        </a:spcAft>
                      </a:pPr>
                      <a:r>
                        <a:rPr lang="en-US" sz="1000" kern="100" dirty="0">
                          <a:effectLst/>
                        </a:rPr>
                        <a:t>iPhone 1st gen</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320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480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320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480</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163</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1</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3.5"</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gn="r">
                        <a:lnSpc>
                          <a:spcPct val="115000"/>
                        </a:lnSpc>
                        <a:spcAft>
                          <a:spcPts val="800"/>
                        </a:spcAft>
                      </a:pPr>
                      <a:r>
                        <a:rPr lang="en-US" sz="1000" kern="100" dirty="0">
                          <a:effectLst/>
                        </a:rPr>
                        <a:t>3:4</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0"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tc>
                  <a:txBody>
                    <a:bodyPr/>
                    <a:lstStyle/>
                    <a:p>
                      <a:pPr marL="0" marR="0">
                        <a:lnSpc>
                          <a:spcPct val="115000"/>
                        </a:lnSpc>
                        <a:spcAft>
                          <a:spcPts val="800"/>
                        </a:spcAft>
                      </a:pPr>
                      <a:r>
                        <a:rPr lang="en-US" sz="1000" kern="100" dirty="0">
                          <a:effectLst/>
                        </a:rPr>
                        <a:t>2007-06-29</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T="0" marB="0" anchor="ctr">
                    <a:lnL w="57150" cap="flat" cmpd="sng" algn="ctr">
                      <a:solidFill>
                        <a:schemeClr val="bg2"/>
                      </a:solidFill>
                      <a:prstDash val="solid"/>
                      <a:round/>
                      <a:headEnd type="none" w="med" len="med"/>
                      <a:tailEnd type="none" w="med" len="med"/>
                    </a:lnL>
                    <a:lnR w="57150" cap="flat" cmpd="sng" algn="ctr">
                      <a:solidFill>
                        <a:schemeClr val="bg2"/>
                      </a:solidFill>
                      <a:prstDash val="solid"/>
                      <a:round/>
                      <a:headEnd type="none" w="med" len="med"/>
                      <a:tailEnd type="none" w="med" len="med"/>
                    </a:lnR>
                    <a:lnT w="57150" cap="flat" cmpd="sng" algn="ctr">
                      <a:solidFill>
                        <a:schemeClr val="bg2"/>
                      </a:solidFill>
                      <a:prstDash val="solid"/>
                      <a:round/>
                      <a:headEnd type="none" w="med" len="med"/>
                      <a:tailEnd type="none" w="med" len="med"/>
                    </a:lnT>
                    <a:lnB w="571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584601606"/>
                  </a:ext>
                </a:extLst>
              </a:tr>
            </a:tbl>
          </a:graphicData>
        </a:graphic>
      </p:graphicFrame>
    </p:spTree>
    <p:extLst>
      <p:ext uri="{BB962C8B-B14F-4D97-AF65-F5344CB8AC3E}">
        <p14:creationId xmlns:p14="http://schemas.microsoft.com/office/powerpoint/2010/main" val="80052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9752"/>
            <a:lum/>
          </a:blip>
          <a:srcRect/>
          <a:stretch>
            <a:fillRect b="8000"/>
          </a:stretch>
        </a:blipFill>
        <a:effectLst/>
      </p:bgPr>
    </p:bg>
    <p:spTree>
      <p:nvGrpSpPr>
        <p:cNvPr id="1" name="">
          <a:extLst>
            <a:ext uri="{FF2B5EF4-FFF2-40B4-BE49-F238E27FC236}">
              <a16:creationId xmlns:a16="http://schemas.microsoft.com/office/drawing/2014/main" id="{6CD9C6E0-2FA2-A796-91DE-62815AEAB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C365F3-41FD-7D2D-337A-8E2970DB6424}"/>
              </a:ext>
            </a:extLst>
          </p:cNvPr>
          <p:cNvSpPr>
            <a:spLocks noGrp="1"/>
          </p:cNvSpPr>
          <p:nvPr>
            <p:ph type="title"/>
          </p:nvPr>
        </p:nvSpPr>
        <p:spPr/>
        <p:txBody>
          <a:bodyPr/>
          <a:lstStyle/>
          <a:p>
            <a:r>
              <a:rPr lang="en-US" dirty="0">
                <a:effectLst>
                  <a:glow rad="63500">
                    <a:schemeClr val="bg1">
                      <a:alpha val="85000"/>
                    </a:schemeClr>
                  </a:glow>
                </a:effectLst>
              </a:rPr>
              <a:t>iPhone Fragmentation: Market Share</a:t>
            </a:r>
          </a:p>
        </p:txBody>
      </p:sp>
      <p:sp>
        <p:nvSpPr>
          <p:cNvPr id="4" name="Slide Number Placeholder 3">
            <a:extLst>
              <a:ext uri="{FF2B5EF4-FFF2-40B4-BE49-F238E27FC236}">
                <a16:creationId xmlns:a16="http://schemas.microsoft.com/office/drawing/2014/main" id="{DA8AD8F6-193B-72F2-0722-190406B636D6}"/>
              </a:ext>
            </a:extLst>
          </p:cNvPr>
          <p:cNvSpPr>
            <a:spLocks noGrp="1"/>
          </p:cNvSpPr>
          <p:nvPr>
            <p:ph type="sldNum" sz="quarter" idx="12"/>
          </p:nvPr>
        </p:nvSpPr>
        <p:spPr/>
        <p:txBody>
          <a:bodyPr/>
          <a:lstStyle/>
          <a:p>
            <a:fld id="{BECF63ED-5365-0347-943C-46237B9951C9}" type="slidenum">
              <a:rPr lang="en-US" smtClean="0"/>
              <a:t>19</a:t>
            </a:fld>
            <a:endParaRPr lang="en-US" dirty="0"/>
          </a:p>
        </p:txBody>
      </p:sp>
      <p:graphicFrame>
        <p:nvGraphicFramePr>
          <p:cNvPr id="3" name="Table 2">
            <a:extLst>
              <a:ext uri="{FF2B5EF4-FFF2-40B4-BE49-F238E27FC236}">
                <a16:creationId xmlns:a16="http://schemas.microsoft.com/office/drawing/2014/main" id="{47D89D81-BD48-EBF4-24BA-1A7102A92260}"/>
              </a:ext>
            </a:extLst>
          </p:cNvPr>
          <p:cNvGraphicFramePr>
            <a:graphicFrameLocks noGrp="1"/>
          </p:cNvGraphicFramePr>
          <p:nvPr>
            <p:extLst>
              <p:ext uri="{D42A27DB-BD31-4B8C-83A1-F6EECF244321}">
                <p14:modId xmlns:p14="http://schemas.microsoft.com/office/powerpoint/2010/main" val="1185140867"/>
              </p:ext>
            </p:extLst>
          </p:nvPr>
        </p:nvGraphicFramePr>
        <p:xfrm>
          <a:off x="8001000" y="685800"/>
          <a:ext cx="3708143" cy="5569786"/>
        </p:xfrm>
        <a:graphic>
          <a:graphicData uri="http://schemas.openxmlformats.org/drawingml/2006/table">
            <a:tbl>
              <a:tblPr firstRow="1" firstCol="1" bandRow="1">
                <a:tableStyleId>{0505E3EF-67EA-436B-97B2-0124C06EBD24}</a:tableStyleId>
              </a:tblPr>
              <a:tblGrid>
                <a:gridCol w="1967586">
                  <a:extLst>
                    <a:ext uri="{9D8B030D-6E8A-4147-A177-3AD203B41FA5}">
                      <a16:colId xmlns:a16="http://schemas.microsoft.com/office/drawing/2014/main" val="404737148"/>
                    </a:ext>
                  </a:extLst>
                </a:gridCol>
                <a:gridCol w="1740557">
                  <a:extLst>
                    <a:ext uri="{9D8B030D-6E8A-4147-A177-3AD203B41FA5}">
                      <a16:colId xmlns:a16="http://schemas.microsoft.com/office/drawing/2014/main" val="1497573012"/>
                    </a:ext>
                  </a:extLst>
                </a:gridCol>
              </a:tblGrid>
              <a:tr h="203065">
                <a:tc>
                  <a:txBody>
                    <a:bodyPr/>
                    <a:lstStyle/>
                    <a:p>
                      <a:pPr marL="0" marR="0">
                        <a:lnSpc>
                          <a:spcPct val="115000"/>
                        </a:lnSpc>
                        <a:spcAft>
                          <a:spcPts val="800"/>
                        </a:spcAft>
                      </a:pPr>
                      <a:r>
                        <a:rPr lang="en-US" sz="1200" kern="100" dirty="0">
                          <a:effectLst/>
                        </a:rPr>
                        <a:t>iPhone OS version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dirty="0">
                          <a:effectLst/>
                        </a:rPr>
                        <a:t>Market Share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185286907"/>
                  </a:ext>
                </a:extLst>
              </a:tr>
              <a:tr h="198588">
                <a:tc>
                  <a:txBody>
                    <a:bodyPr/>
                    <a:lstStyle/>
                    <a:p>
                      <a:pPr marL="0" marR="0">
                        <a:lnSpc>
                          <a:spcPct val="115000"/>
                        </a:lnSpc>
                        <a:spcAft>
                          <a:spcPts val="800"/>
                        </a:spcAft>
                      </a:pPr>
                      <a:r>
                        <a:rPr lang="en-US" sz="1200" kern="100">
                          <a:effectLst/>
                        </a:rPr>
                        <a:t>iOS 18.3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1.3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8578311"/>
                  </a:ext>
                </a:extLst>
              </a:tr>
              <a:tr h="198588">
                <a:tc>
                  <a:txBody>
                    <a:bodyPr/>
                    <a:lstStyle/>
                    <a:p>
                      <a:pPr marL="0" marR="0">
                        <a:lnSpc>
                          <a:spcPct val="115000"/>
                        </a:lnSpc>
                        <a:spcAft>
                          <a:spcPts val="800"/>
                        </a:spcAft>
                      </a:pPr>
                      <a:r>
                        <a:rPr lang="en-US" sz="1200" kern="100">
                          <a:effectLst/>
                        </a:rPr>
                        <a:t>iOS 18.2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15.09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328965447"/>
                  </a:ext>
                </a:extLst>
              </a:tr>
              <a:tr h="198588">
                <a:tc>
                  <a:txBody>
                    <a:bodyPr/>
                    <a:lstStyle/>
                    <a:p>
                      <a:pPr marL="0" marR="0">
                        <a:lnSpc>
                          <a:spcPct val="115000"/>
                        </a:lnSpc>
                        <a:spcAft>
                          <a:spcPts val="800"/>
                        </a:spcAft>
                      </a:pPr>
                      <a:r>
                        <a:rPr lang="en-US" sz="1200" kern="100">
                          <a:effectLst/>
                        </a:rPr>
                        <a:t>iOS 18.1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44.8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419617001"/>
                  </a:ext>
                </a:extLst>
              </a:tr>
              <a:tr h="198588">
                <a:tc>
                  <a:txBody>
                    <a:bodyPr/>
                    <a:lstStyle/>
                    <a:p>
                      <a:pPr marL="0" marR="0">
                        <a:lnSpc>
                          <a:spcPct val="115000"/>
                        </a:lnSpc>
                        <a:spcAft>
                          <a:spcPts val="800"/>
                        </a:spcAft>
                      </a:pPr>
                      <a:r>
                        <a:rPr lang="en-US" sz="1200" kern="100">
                          <a:effectLst/>
                        </a:rPr>
                        <a:t>iOS 18.0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3.36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83744455"/>
                  </a:ext>
                </a:extLst>
              </a:tr>
              <a:tr h="198588">
                <a:tc>
                  <a:txBody>
                    <a:bodyPr/>
                    <a:lstStyle/>
                    <a:p>
                      <a:pPr marL="0" marR="0">
                        <a:lnSpc>
                          <a:spcPct val="115000"/>
                        </a:lnSpc>
                        <a:spcAft>
                          <a:spcPts val="800"/>
                        </a:spcAft>
                      </a:pPr>
                      <a:r>
                        <a:rPr lang="en-US" sz="1200" kern="100">
                          <a:effectLst/>
                        </a:rPr>
                        <a:t>iOS 17.7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1.93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35939826"/>
                  </a:ext>
                </a:extLst>
              </a:tr>
              <a:tr h="198588">
                <a:tc>
                  <a:txBody>
                    <a:bodyPr/>
                    <a:lstStyle/>
                    <a:p>
                      <a:pPr marL="0" marR="0">
                        <a:lnSpc>
                          <a:spcPct val="115000"/>
                        </a:lnSpc>
                        <a:spcAft>
                          <a:spcPts val="800"/>
                        </a:spcAft>
                      </a:pPr>
                      <a:r>
                        <a:rPr lang="en-US" sz="1200" kern="100">
                          <a:effectLst/>
                        </a:rPr>
                        <a:t>iOS 17.6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dirty="0">
                          <a:effectLst/>
                        </a:rPr>
                        <a:t>9.01</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35767175"/>
                  </a:ext>
                </a:extLst>
              </a:tr>
              <a:tr h="198588">
                <a:tc>
                  <a:txBody>
                    <a:bodyPr/>
                    <a:lstStyle/>
                    <a:p>
                      <a:pPr marL="0" marR="0">
                        <a:lnSpc>
                          <a:spcPct val="115000"/>
                        </a:lnSpc>
                        <a:spcAft>
                          <a:spcPts val="800"/>
                        </a:spcAft>
                      </a:pPr>
                      <a:r>
                        <a:rPr lang="en-US" sz="1200" kern="100">
                          <a:effectLst/>
                        </a:rPr>
                        <a:t>iOS 17.5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3.18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164815336"/>
                  </a:ext>
                </a:extLst>
              </a:tr>
              <a:tr h="198588">
                <a:tc>
                  <a:txBody>
                    <a:bodyPr/>
                    <a:lstStyle/>
                    <a:p>
                      <a:pPr marL="0" marR="0">
                        <a:lnSpc>
                          <a:spcPct val="115000"/>
                        </a:lnSpc>
                        <a:spcAft>
                          <a:spcPts val="800"/>
                        </a:spcAft>
                      </a:pPr>
                      <a:r>
                        <a:rPr lang="en-US" sz="1200" kern="100">
                          <a:effectLst/>
                        </a:rPr>
                        <a:t>iOS 17.4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dirty="0">
                          <a:effectLst/>
                        </a:rPr>
                        <a:t>1.32</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20138765"/>
                  </a:ext>
                </a:extLst>
              </a:tr>
              <a:tr h="198588">
                <a:tc>
                  <a:txBody>
                    <a:bodyPr/>
                    <a:lstStyle/>
                    <a:p>
                      <a:pPr marL="0" marR="0">
                        <a:lnSpc>
                          <a:spcPct val="115000"/>
                        </a:lnSpc>
                        <a:spcAft>
                          <a:spcPts val="800"/>
                        </a:spcAft>
                      </a:pPr>
                      <a:r>
                        <a:rPr lang="en-US" sz="1200" kern="100">
                          <a:effectLst/>
                        </a:rPr>
                        <a:t>iOS 17.3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0.61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98955378"/>
                  </a:ext>
                </a:extLst>
              </a:tr>
              <a:tr h="198588">
                <a:tc>
                  <a:txBody>
                    <a:bodyPr/>
                    <a:lstStyle/>
                    <a:p>
                      <a:pPr marL="0" marR="0">
                        <a:lnSpc>
                          <a:spcPct val="115000"/>
                        </a:lnSpc>
                        <a:spcAft>
                          <a:spcPts val="800"/>
                        </a:spcAft>
                      </a:pPr>
                      <a:r>
                        <a:rPr lang="en-US" sz="1200" kern="100">
                          <a:effectLst/>
                        </a:rPr>
                        <a:t>iOS 17.2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dirty="0">
                          <a:effectLst/>
                        </a:rPr>
                        <a:t>0.43</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890472112"/>
                  </a:ext>
                </a:extLst>
              </a:tr>
              <a:tr h="198588">
                <a:tc>
                  <a:txBody>
                    <a:bodyPr/>
                    <a:lstStyle/>
                    <a:p>
                      <a:pPr marL="0" marR="0">
                        <a:lnSpc>
                          <a:spcPct val="115000"/>
                        </a:lnSpc>
                        <a:spcAft>
                          <a:spcPts val="800"/>
                        </a:spcAft>
                      </a:pPr>
                      <a:r>
                        <a:rPr lang="en-US" sz="1200" kern="100">
                          <a:effectLst/>
                        </a:rPr>
                        <a:t>iOS 17.1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0.56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541587597"/>
                  </a:ext>
                </a:extLst>
              </a:tr>
              <a:tr h="198588">
                <a:tc>
                  <a:txBody>
                    <a:bodyPr/>
                    <a:lstStyle/>
                    <a:p>
                      <a:pPr marL="0" marR="0">
                        <a:lnSpc>
                          <a:spcPct val="115000"/>
                        </a:lnSpc>
                        <a:spcAft>
                          <a:spcPts val="800"/>
                        </a:spcAft>
                      </a:pPr>
                      <a:r>
                        <a:rPr lang="en-US" sz="1200" kern="100">
                          <a:effectLst/>
                        </a:rPr>
                        <a:t>iOS 17.0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0.31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55451212"/>
                  </a:ext>
                </a:extLst>
              </a:tr>
              <a:tr h="198588">
                <a:tc>
                  <a:txBody>
                    <a:bodyPr/>
                    <a:lstStyle/>
                    <a:p>
                      <a:pPr marL="0" marR="0">
                        <a:lnSpc>
                          <a:spcPct val="115000"/>
                        </a:lnSpc>
                        <a:spcAft>
                          <a:spcPts val="800"/>
                        </a:spcAft>
                      </a:pPr>
                      <a:r>
                        <a:rPr lang="en-US" sz="1200" kern="100">
                          <a:effectLst/>
                        </a:rPr>
                        <a:t>iOS 16.7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3.51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428430321"/>
                  </a:ext>
                </a:extLst>
              </a:tr>
              <a:tr h="198588">
                <a:tc>
                  <a:txBody>
                    <a:bodyPr/>
                    <a:lstStyle/>
                    <a:p>
                      <a:pPr marL="0" marR="0">
                        <a:lnSpc>
                          <a:spcPct val="115000"/>
                        </a:lnSpc>
                        <a:spcAft>
                          <a:spcPts val="800"/>
                        </a:spcAft>
                      </a:pPr>
                      <a:r>
                        <a:rPr lang="en-US" sz="1200" kern="100">
                          <a:effectLst/>
                        </a:rPr>
                        <a:t>iOS 16.6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1.38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600966237"/>
                  </a:ext>
                </a:extLst>
              </a:tr>
              <a:tr h="198588">
                <a:tc>
                  <a:txBody>
                    <a:bodyPr/>
                    <a:lstStyle/>
                    <a:p>
                      <a:pPr marL="0" marR="0">
                        <a:lnSpc>
                          <a:spcPct val="115000"/>
                        </a:lnSpc>
                        <a:spcAft>
                          <a:spcPts val="800"/>
                        </a:spcAft>
                      </a:pPr>
                      <a:r>
                        <a:rPr lang="en-US" sz="1200" kern="100">
                          <a:effectLst/>
                        </a:rPr>
                        <a:t>iOS 16.5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0.49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982105213"/>
                  </a:ext>
                </a:extLst>
              </a:tr>
              <a:tr h="198588">
                <a:tc>
                  <a:txBody>
                    <a:bodyPr/>
                    <a:lstStyle/>
                    <a:p>
                      <a:pPr marL="0" marR="0">
                        <a:lnSpc>
                          <a:spcPct val="115000"/>
                        </a:lnSpc>
                        <a:spcAft>
                          <a:spcPts val="800"/>
                        </a:spcAft>
                      </a:pPr>
                      <a:r>
                        <a:rPr lang="en-US" sz="1200" kern="100">
                          <a:effectLst/>
                        </a:rPr>
                        <a:t>iOS 16.4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0.25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633669030"/>
                  </a:ext>
                </a:extLst>
              </a:tr>
              <a:tr h="198588">
                <a:tc>
                  <a:txBody>
                    <a:bodyPr/>
                    <a:lstStyle/>
                    <a:p>
                      <a:pPr marL="0" marR="0">
                        <a:lnSpc>
                          <a:spcPct val="115000"/>
                        </a:lnSpc>
                        <a:spcAft>
                          <a:spcPts val="800"/>
                        </a:spcAft>
                      </a:pPr>
                      <a:r>
                        <a:rPr lang="en-US" sz="1200" kern="100">
                          <a:effectLst/>
                        </a:rPr>
                        <a:t>iOS 16.3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1.18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730694158"/>
                  </a:ext>
                </a:extLst>
              </a:tr>
              <a:tr h="198588">
                <a:tc>
                  <a:txBody>
                    <a:bodyPr/>
                    <a:lstStyle/>
                    <a:p>
                      <a:pPr marL="0" marR="0">
                        <a:lnSpc>
                          <a:spcPct val="115000"/>
                        </a:lnSpc>
                        <a:spcAft>
                          <a:spcPts val="800"/>
                        </a:spcAft>
                      </a:pPr>
                      <a:r>
                        <a:rPr lang="en-US" sz="1200" kern="100">
                          <a:effectLst/>
                        </a:rPr>
                        <a:t>iOS 16.2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0.68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741695580"/>
                  </a:ext>
                </a:extLst>
              </a:tr>
              <a:tr h="198588">
                <a:tc>
                  <a:txBody>
                    <a:bodyPr/>
                    <a:lstStyle/>
                    <a:p>
                      <a:pPr marL="0" marR="0">
                        <a:lnSpc>
                          <a:spcPct val="115000"/>
                        </a:lnSpc>
                        <a:spcAft>
                          <a:spcPts val="800"/>
                        </a:spcAft>
                      </a:pPr>
                      <a:r>
                        <a:rPr lang="en-US" sz="1200" kern="100">
                          <a:effectLst/>
                        </a:rPr>
                        <a:t>iOS 16.1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1.32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394400741"/>
                  </a:ext>
                </a:extLst>
              </a:tr>
              <a:tr h="198588">
                <a:tc>
                  <a:txBody>
                    <a:bodyPr/>
                    <a:lstStyle/>
                    <a:p>
                      <a:pPr marL="0" marR="0">
                        <a:lnSpc>
                          <a:spcPct val="115000"/>
                        </a:lnSpc>
                        <a:spcAft>
                          <a:spcPts val="800"/>
                        </a:spcAft>
                      </a:pPr>
                      <a:r>
                        <a:rPr lang="en-US" sz="1200" kern="100">
                          <a:effectLst/>
                        </a:rPr>
                        <a:t>iOS 15.8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2.94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41624923"/>
                  </a:ext>
                </a:extLst>
              </a:tr>
              <a:tr h="198588">
                <a:tc>
                  <a:txBody>
                    <a:bodyPr/>
                    <a:lstStyle/>
                    <a:p>
                      <a:pPr marL="0" marR="0">
                        <a:lnSpc>
                          <a:spcPct val="115000"/>
                        </a:lnSpc>
                        <a:spcAft>
                          <a:spcPts val="800"/>
                        </a:spcAft>
                      </a:pPr>
                      <a:r>
                        <a:rPr lang="en-US" sz="1200" kern="100">
                          <a:effectLst/>
                        </a:rPr>
                        <a:t>iOS 12.5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r">
                        <a:lnSpc>
                          <a:spcPct val="115000"/>
                        </a:lnSpc>
                        <a:spcAft>
                          <a:spcPts val="800"/>
                        </a:spcAft>
                      </a:pPr>
                      <a:r>
                        <a:rPr lang="en-US" sz="1200" kern="100">
                          <a:effectLst/>
                        </a:rPr>
                        <a:t>0.95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432952781"/>
                  </a:ext>
                </a:extLst>
              </a:tr>
              <a:tr h="198588">
                <a:tc gridSpan="2">
                  <a:txBody>
                    <a:bodyPr/>
                    <a:lstStyle/>
                    <a:p>
                      <a:pPr marL="0" marR="0" algn="l">
                        <a:lnSpc>
                          <a:spcPct val="100000"/>
                        </a:lnSpc>
                        <a:spcAft>
                          <a:spcPts val="0"/>
                        </a:spcAft>
                      </a:pPr>
                      <a:r>
                        <a:rPr lang="en-US" sz="1200" b="0" kern="100" dirty="0">
                          <a:effectLst/>
                        </a:rPr>
                        <a:t>Source: </a:t>
                      </a:r>
                      <a:r>
                        <a:rPr lang="en-US" sz="1200" b="0" kern="100" dirty="0" err="1">
                          <a:effectLst/>
                        </a:rPr>
                        <a:t>StatCounter</a:t>
                      </a:r>
                      <a:r>
                        <a:rPr lang="en-US" sz="1200" b="0" kern="100" dirty="0">
                          <a:effectLst/>
                        </a:rPr>
                        <a:t>, Global Stats, January 2025,</a:t>
                      </a:r>
                    </a:p>
                    <a:p>
                      <a:pPr marL="0" marR="0" algn="r">
                        <a:lnSpc>
                          <a:spcPct val="100000"/>
                        </a:lnSpc>
                        <a:spcAft>
                          <a:spcPts val="0"/>
                        </a:spcAft>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https://</a:t>
                      </a:r>
                      <a:r>
                        <a:rPr lang="en-US" sz="1200" b="0" kern="100" dirty="0" err="1">
                          <a:effectLst/>
                          <a:latin typeface="Aptos" panose="020B0004020202020204" pitchFamily="34" charset="0"/>
                          <a:ea typeface="Aptos" panose="020B0004020202020204" pitchFamily="34" charset="0"/>
                          <a:cs typeface="Times New Roman" panose="02020603050405020304" pitchFamily="18" charset="0"/>
                        </a:rPr>
                        <a:t>gs.statcounter.com</a:t>
                      </a:r>
                      <a:r>
                        <a:rPr lang="en-US" sz="1200" b="0" kern="100" dirty="0">
                          <a:effectLst/>
                          <a:latin typeface="Aptos" panose="020B0004020202020204" pitchFamily="34" charset="0"/>
                          <a:ea typeface="Aptos" panose="020B0004020202020204" pitchFamily="34" charset="0"/>
                          <a:cs typeface="Times New Roman" panose="02020603050405020304" pitchFamily="18" charset="0"/>
                        </a:rPr>
                        <a:t>/</a:t>
                      </a:r>
                      <a:r>
                        <a:rPr lang="en-US" sz="1200" b="0" kern="100" dirty="0" err="1">
                          <a:effectLst/>
                          <a:latin typeface="Aptos" panose="020B0004020202020204" pitchFamily="34" charset="0"/>
                          <a:ea typeface="Aptos" panose="020B0004020202020204" pitchFamily="34" charset="0"/>
                          <a:cs typeface="Times New Roman" panose="02020603050405020304" pitchFamily="18" charset="0"/>
                        </a:rPr>
                        <a:t>ios</a:t>
                      </a:r>
                      <a:r>
                        <a:rPr lang="en-US" sz="1200" b="0" kern="100" dirty="0">
                          <a:effectLst/>
                          <a:latin typeface="Aptos" panose="020B0004020202020204" pitchFamily="34" charset="0"/>
                          <a:ea typeface="Aptos" panose="020B0004020202020204" pitchFamily="34" charset="0"/>
                          <a:cs typeface="Times New Roman" panose="02020603050405020304" pitchFamily="18" charset="0"/>
                        </a:rPr>
                        <a:t>-version-market-share/</a:t>
                      </a:r>
                    </a:p>
                  </a:txBody>
                  <a:tcPr marT="18288" marB="18288"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274049439"/>
                  </a:ext>
                </a:extLst>
              </a:tr>
            </a:tbl>
          </a:graphicData>
        </a:graphic>
      </p:graphicFrame>
    </p:spTree>
    <p:extLst>
      <p:ext uri="{BB962C8B-B14F-4D97-AF65-F5344CB8AC3E}">
        <p14:creationId xmlns:p14="http://schemas.microsoft.com/office/powerpoint/2010/main" val="174671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descr="Portrait of Jennifer Strickland with curly auburn hair, silver hoop earrings, fair olive skin, dark green eyes, and black cat eye glasses">
            <a:extLst>
              <a:ext uri="{FF2B5EF4-FFF2-40B4-BE49-F238E27FC236}">
                <a16:creationId xmlns:a16="http://schemas.microsoft.com/office/drawing/2014/main" id="{64D38F6E-E06C-F52A-1886-DAE68C4E2A93}"/>
              </a:ext>
            </a:extLst>
          </p:cNvPr>
          <p:cNvSpPr/>
          <p:nvPr/>
        </p:nvSpPr>
        <p:spPr>
          <a:xfrm>
            <a:off x="6104149" y="155027"/>
            <a:ext cx="7564554" cy="7564554"/>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598175" y="306569"/>
            <a:ext cx="8602981" cy="1141231"/>
          </a:xfrm>
        </p:spPr>
        <p:txBody>
          <a:bodyPr/>
          <a:lstStyle/>
          <a:p>
            <a:pPr algn="r"/>
            <a:r>
              <a:rPr lang="en-US" sz="5400" b="0" dirty="0">
                <a:effectLst>
                  <a:glow rad="127000">
                    <a:schemeClr val="bg1"/>
                  </a:glow>
                </a:effectLst>
                <a:latin typeface="Arial Black" panose="020B0604020202020204" pitchFamily="34" charset="0"/>
                <a:cs typeface="Arial Black" panose="020B0604020202020204" pitchFamily="34" charset="0"/>
              </a:rPr>
              <a:t>Hi! I’m Jen Strickland.</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755341" y="1371600"/>
            <a:ext cx="5486400" cy="734370"/>
          </a:xfrm>
        </p:spPr>
        <p:txBody>
          <a:bodyPr/>
          <a:lstStyle/>
          <a:p>
            <a:pPr algn="r">
              <a:lnSpc>
                <a:spcPct val="120000"/>
              </a:lnSpc>
            </a:pPr>
            <a:r>
              <a:rPr lang="en-US" sz="1800" dirty="0"/>
              <a:t>Designer, Developer, Researcher, Strategist, </a:t>
            </a:r>
            <a:br>
              <a:rPr lang="en-US" sz="1800" dirty="0"/>
            </a:br>
            <a:r>
              <a:rPr lang="en-US" sz="1800" dirty="0"/>
              <a:t>Policy-wonk-in-training in D.C. </a:t>
            </a:r>
            <a:endParaRPr lang="en-US" sz="2400" dirty="0"/>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20" y="2228851"/>
            <a:ext cx="5440680" cy="3486150"/>
          </a:xfrm>
        </p:spPr>
        <p:txBody>
          <a:bodyPr/>
          <a:lstStyle/>
          <a:p>
            <a:pPr>
              <a:lnSpc>
                <a:spcPct val="110000"/>
              </a:lnSpc>
              <a:spcBef>
                <a:spcPts val="0"/>
              </a:spcBef>
              <a:spcAft>
                <a:spcPts val="600"/>
              </a:spcAft>
            </a:pPr>
            <a:r>
              <a:rPr lang="en-US" sz="1600" dirty="0"/>
              <a:t>Today, I serve the public interest at The MITRE Corporation as an accessibility human-centered engineer supporting U.S. federal agencies.</a:t>
            </a:r>
          </a:p>
          <a:p>
            <a:pPr>
              <a:lnSpc>
                <a:spcPct val="110000"/>
              </a:lnSpc>
              <a:spcBef>
                <a:spcPts val="0"/>
              </a:spcBef>
              <a:spcAft>
                <a:spcPts val="600"/>
              </a:spcAft>
            </a:pPr>
            <a:r>
              <a:rPr lang="en-US" sz="1600" dirty="0"/>
              <a:t>To support local government, I volunteer with U.S. Digital Response.</a:t>
            </a:r>
          </a:p>
          <a:p>
            <a:pPr>
              <a:lnSpc>
                <a:spcPct val="110000"/>
              </a:lnSpc>
              <a:spcBef>
                <a:spcPts val="0"/>
              </a:spcBef>
              <a:spcAft>
                <a:spcPts val="600"/>
              </a:spcAft>
            </a:pPr>
            <a:r>
              <a:rPr lang="en-US" sz="1600" dirty="0"/>
              <a:t>I’m a master’s in public administration student at the Maxwell School of Citizenship &amp; Public Affairs, Syracuse University.</a:t>
            </a:r>
          </a:p>
          <a:p>
            <a:pPr>
              <a:lnSpc>
                <a:spcPct val="110000"/>
              </a:lnSpc>
              <a:spcBef>
                <a:spcPts val="0"/>
              </a:spcBef>
              <a:spcAft>
                <a:spcPts val="600"/>
              </a:spcAft>
            </a:pPr>
            <a:r>
              <a:rPr lang="en-US" sz="1600" dirty="0"/>
              <a:t>In 2019 I became an Invited Expert with the Worldwide </a:t>
            </a:r>
            <a:br>
              <a:rPr lang="en-US" sz="1600" dirty="0"/>
            </a:br>
            <a:r>
              <a:rPr lang="en-US" sz="1600" dirty="0"/>
              <a:t>Web Consortium (W3C) Accessibility Guidelines Working Group. I chair a </a:t>
            </a:r>
            <a:r>
              <a:rPr lang="en-US" sz="1600"/>
              <a:t>community group </a:t>
            </a:r>
            <a:r>
              <a:rPr lang="en-US" sz="1600" dirty="0"/>
              <a:t>and am active on other working groups. If you’re looking to participate with the W3C, please reach out and I’ll help connect you.</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a:t>
            </a:fld>
            <a:endParaRPr lang="en-US" dirty="0"/>
          </a:p>
        </p:txBody>
      </p:sp>
    </p:spTree>
    <p:extLst>
      <p:ext uri="{BB962C8B-B14F-4D97-AF65-F5344CB8AC3E}">
        <p14:creationId xmlns:p14="http://schemas.microsoft.com/office/powerpoint/2010/main" val="375908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9565"/>
            <a:lum/>
          </a:blip>
          <a:srcRect/>
          <a:stretch>
            <a:fillRect b="8000"/>
          </a:stretch>
        </a:blipFill>
        <a:effectLst/>
      </p:bgPr>
    </p:bg>
    <p:spTree>
      <p:nvGrpSpPr>
        <p:cNvPr id="1" name="">
          <a:extLst>
            <a:ext uri="{FF2B5EF4-FFF2-40B4-BE49-F238E27FC236}">
              <a16:creationId xmlns:a16="http://schemas.microsoft.com/office/drawing/2014/main" id="{DF1B332D-C1EC-2F99-6C4F-A27CF9964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6DE83-0FB0-8743-91AF-4C8D8C2261E4}"/>
              </a:ext>
            </a:extLst>
          </p:cNvPr>
          <p:cNvSpPr>
            <a:spLocks noGrp="1"/>
          </p:cNvSpPr>
          <p:nvPr>
            <p:ph type="title"/>
          </p:nvPr>
        </p:nvSpPr>
        <p:spPr/>
        <p:txBody>
          <a:bodyPr/>
          <a:lstStyle/>
          <a:p>
            <a:r>
              <a:rPr lang="en-US" dirty="0">
                <a:effectLst>
                  <a:glow rad="63500">
                    <a:schemeClr val="bg1">
                      <a:alpha val="85000"/>
                    </a:schemeClr>
                  </a:glow>
                </a:effectLst>
              </a:rPr>
              <a:t>iPhone Fragmentation: Processing Power</a:t>
            </a:r>
          </a:p>
        </p:txBody>
      </p:sp>
      <p:graphicFrame>
        <p:nvGraphicFramePr>
          <p:cNvPr id="5" name="Table 4">
            <a:extLst>
              <a:ext uri="{FF2B5EF4-FFF2-40B4-BE49-F238E27FC236}">
                <a16:creationId xmlns:a16="http://schemas.microsoft.com/office/drawing/2014/main" id="{08357E90-E805-168D-7BF0-ADE2DBE6E60C}"/>
              </a:ext>
            </a:extLst>
          </p:cNvPr>
          <p:cNvGraphicFramePr>
            <a:graphicFrameLocks noGrp="1"/>
          </p:cNvGraphicFramePr>
          <p:nvPr>
            <p:extLst>
              <p:ext uri="{D42A27DB-BD31-4B8C-83A1-F6EECF244321}">
                <p14:modId xmlns:p14="http://schemas.microsoft.com/office/powerpoint/2010/main" val="3311718839"/>
              </p:ext>
            </p:extLst>
          </p:nvPr>
        </p:nvGraphicFramePr>
        <p:xfrm>
          <a:off x="533400" y="970002"/>
          <a:ext cx="11277600" cy="4690773"/>
        </p:xfrm>
        <a:graphic>
          <a:graphicData uri="http://schemas.openxmlformats.org/drawingml/2006/table">
            <a:tbl>
              <a:tblPr firstRow="1" firstCol="1" bandRow="1">
                <a:tableStyleId>{0505E3EF-67EA-436B-97B2-0124C06EBD24}</a:tableStyleId>
              </a:tblPr>
              <a:tblGrid>
                <a:gridCol w="1295400">
                  <a:extLst>
                    <a:ext uri="{9D8B030D-6E8A-4147-A177-3AD203B41FA5}">
                      <a16:colId xmlns:a16="http://schemas.microsoft.com/office/drawing/2014/main" val="1002301498"/>
                    </a:ext>
                  </a:extLst>
                </a:gridCol>
                <a:gridCol w="3124200">
                  <a:extLst>
                    <a:ext uri="{9D8B030D-6E8A-4147-A177-3AD203B41FA5}">
                      <a16:colId xmlns:a16="http://schemas.microsoft.com/office/drawing/2014/main" val="1108403296"/>
                    </a:ext>
                  </a:extLst>
                </a:gridCol>
                <a:gridCol w="3692356">
                  <a:extLst>
                    <a:ext uri="{9D8B030D-6E8A-4147-A177-3AD203B41FA5}">
                      <a16:colId xmlns:a16="http://schemas.microsoft.com/office/drawing/2014/main" val="2817807360"/>
                    </a:ext>
                  </a:extLst>
                </a:gridCol>
                <a:gridCol w="1978529">
                  <a:extLst>
                    <a:ext uri="{9D8B030D-6E8A-4147-A177-3AD203B41FA5}">
                      <a16:colId xmlns:a16="http://schemas.microsoft.com/office/drawing/2014/main" val="615944356"/>
                    </a:ext>
                  </a:extLst>
                </a:gridCol>
                <a:gridCol w="1187115">
                  <a:extLst>
                    <a:ext uri="{9D8B030D-6E8A-4147-A177-3AD203B41FA5}">
                      <a16:colId xmlns:a16="http://schemas.microsoft.com/office/drawing/2014/main" val="802623333"/>
                    </a:ext>
                  </a:extLst>
                </a:gridCol>
              </a:tblGrid>
              <a:tr h="211555">
                <a:tc>
                  <a:txBody>
                    <a:bodyPr/>
                    <a:lstStyle/>
                    <a:p>
                      <a:pPr marL="0" marR="0">
                        <a:lnSpc>
                          <a:spcPct val="115000"/>
                        </a:lnSpc>
                        <a:spcAft>
                          <a:spcPts val="1200"/>
                        </a:spcAft>
                      </a:pPr>
                      <a:r>
                        <a:rPr lang="en-US" sz="1100" kern="0" spc="15" dirty="0">
                          <a:effectLst/>
                        </a:rPr>
                        <a:t>Model</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T="91440" marB="91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dirty="0">
                          <a:effectLst/>
                        </a:rPr>
                        <a:t>GPU</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T="91440" marB="91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dirty="0">
                          <a:effectLst/>
                        </a:rPr>
                        <a:t>CPU</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T="91440" marB="91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dirty="0">
                          <a:effectLst/>
                        </a:rPr>
                        <a:t>Internal Storage (GB)</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T="91440" marB="91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RAM</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567295386"/>
                  </a:ext>
                </a:extLst>
              </a:tr>
              <a:tr h="324435">
                <a:tc>
                  <a:txBody>
                    <a:bodyPr/>
                    <a:lstStyle/>
                    <a:p>
                      <a:pPr marL="0" marR="0">
                        <a:lnSpc>
                          <a:spcPct val="115000"/>
                        </a:lnSpc>
                        <a:spcAft>
                          <a:spcPts val="1200"/>
                        </a:spcAft>
                      </a:pPr>
                      <a:r>
                        <a:rPr lang="en-US" sz="1100" kern="0" spc="15">
                          <a:effectLst/>
                        </a:rPr>
                        <a:t>iPhone XS Max</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Apple GPU (4-core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Hexa-core (2x2.5 GHz Vortex + 4x1.6 GHz Tempest)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64/256/512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4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711649881"/>
                  </a:ext>
                </a:extLst>
              </a:tr>
              <a:tr h="324435">
                <a:tc>
                  <a:txBody>
                    <a:bodyPr/>
                    <a:lstStyle/>
                    <a:p>
                      <a:pPr marL="0" marR="0">
                        <a:lnSpc>
                          <a:spcPct val="115000"/>
                        </a:lnSpc>
                        <a:spcAft>
                          <a:spcPts val="1200"/>
                        </a:spcAft>
                      </a:pPr>
                      <a:r>
                        <a:rPr lang="en-US" sz="1100" kern="0" spc="15" dirty="0">
                          <a:effectLst/>
                        </a:rPr>
                        <a:t>iPhone XS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Apple GPU (4-core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Hexa-core (2x2.5 GHz Vortex + 4x1.6 GHz Tempest)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64/256/512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4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022249696"/>
                  </a:ext>
                </a:extLst>
              </a:tr>
              <a:tr h="324435">
                <a:tc>
                  <a:txBody>
                    <a:bodyPr/>
                    <a:lstStyle/>
                    <a:p>
                      <a:pPr marL="0" marR="0">
                        <a:lnSpc>
                          <a:spcPct val="115000"/>
                        </a:lnSpc>
                        <a:spcAft>
                          <a:spcPts val="1200"/>
                        </a:spcAft>
                      </a:pPr>
                      <a:r>
                        <a:rPr lang="en-US" sz="1100" kern="0" spc="15">
                          <a:effectLst/>
                        </a:rPr>
                        <a:t>iPhone XR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Apple GPU (4-core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dirty="0">
                          <a:effectLst/>
                        </a:rPr>
                        <a:t>Hexa-core (2x2.5 GHz Vortex + 4x1.6 GHz Tempest)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64/128/256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3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48430961"/>
                  </a:ext>
                </a:extLst>
              </a:tr>
              <a:tr h="324435">
                <a:tc>
                  <a:txBody>
                    <a:bodyPr/>
                    <a:lstStyle/>
                    <a:p>
                      <a:pPr marL="0" marR="0">
                        <a:lnSpc>
                          <a:spcPct val="115000"/>
                        </a:lnSpc>
                        <a:spcAft>
                          <a:spcPts val="1200"/>
                        </a:spcAft>
                      </a:pPr>
                      <a:r>
                        <a:rPr lang="en-US" sz="1100" kern="0" spc="15">
                          <a:effectLst/>
                        </a:rPr>
                        <a:t>iPhone X</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Apple GPU (three-core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Hexa-core 2.39 GHz (2x Monsoon + 4x Mistral)</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64/256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3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57129317"/>
                  </a:ext>
                </a:extLst>
              </a:tr>
              <a:tr h="324435">
                <a:tc>
                  <a:txBody>
                    <a:bodyPr/>
                    <a:lstStyle/>
                    <a:p>
                      <a:pPr marL="0" marR="0">
                        <a:lnSpc>
                          <a:spcPct val="115000"/>
                        </a:lnSpc>
                        <a:spcAft>
                          <a:spcPts val="1200"/>
                        </a:spcAft>
                      </a:pPr>
                      <a:r>
                        <a:rPr lang="en-US" sz="1100" kern="0" spc="15">
                          <a:effectLst/>
                        </a:rPr>
                        <a:t>iPhone 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Apple GPU (three-core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Hexa-core (2x Monsoon + 4x Mistral)</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64/256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2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536009812"/>
                  </a:ext>
                </a:extLst>
              </a:tr>
              <a:tr h="324435">
                <a:tc>
                  <a:txBody>
                    <a:bodyPr/>
                    <a:lstStyle/>
                    <a:p>
                      <a:pPr marL="0" marR="0">
                        <a:lnSpc>
                          <a:spcPct val="115000"/>
                        </a:lnSpc>
                        <a:spcAft>
                          <a:spcPts val="1200"/>
                        </a:spcAft>
                      </a:pPr>
                      <a:r>
                        <a:rPr lang="en-US" sz="1100" kern="0" spc="15">
                          <a:effectLst/>
                        </a:rPr>
                        <a:t>iPhone 8 Plus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Apple GPU (three-core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Hexa-core (2x Monsoon + 4x Mistral)</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64/256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3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45848725"/>
                  </a:ext>
                </a:extLst>
              </a:tr>
              <a:tr h="395831">
                <a:tc>
                  <a:txBody>
                    <a:bodyPr/>
                    <a:lstStyle/>
                    <a:p>
                      <a:pPr marL="0" marR="0">
                        <a:lnSpc>
                          <a:spcPct val="115000"/>
                        </a:lnSpc>
                        <a:spcAft>
                          <a:spcPts val="1200"/>
                        </a:spcAft>
                      </a:pPr>
                      <a:r>
                        <a:rPr lang="en-US" sz="1100" kern="0" spc="15">
                          <a:effectLst/>
                        </a:rPr>
                        <a:t>iPhone 7</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PowerVR Series7XT Plus (six-core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Quad-core 2.34 GHz (2x Hurricane + 2x Zephyr)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32/128/256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2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310958412"/>
                  </a:ext>
                </a:extLst>
              </a:tr>
              <a:tr h="361540">
                <a:tc>
                  <a:txBody>
                    <a:bodyPr/>
                    <a:lstStyle/>
                    <a:p>
                      <a:pPr marL="0" marR="0">
                        <a:lnSpc>
                          <a:spcPct val="115000"/>
                        </a:lnSpc>
                        <a:spcAft>
                          <a:spcPts val="1200"/>
                        </a:spcAft>
                      </a:pPr>
                      <a:r>
                        <a:rPr lang="en-US" sz="1100" kern="0" spc="15">
                          <a:effectLst/>
                        </a:rPr>
                        <a:t>iPhone 7 Plus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dirty="0" err="1">
                          <a:effectLst/>
                        </a:rPr>
                        <a:t>PowerVR</a:t>
                      </a:r>
                      <a:r>
                        <a:rPr lang="en-US" sz="1100" kern="0" spc="15" dirty="0">
                          <a:effectLst/>
                        </a:rPr>
                        <a:t> Series7XT Plus (six-core graphics)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Quad-core 2.34 GHz (2x Hurricane + 2x Zephyr)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32/128/256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3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68327478"/>
                  </a:ext>
                </a:extLst>
              </a:tr>
              <a:tr h="324435">
                <a:tc>
                  <a:txBody>
                    <a:bodyPr/>
                    <a:lstStyle/>
                    <a:p>
                      <a:pPr marL="0" marR="0">
                        <a:lnSpc>
                          <a:spcPct val="115000"/>
                        </a:lnSpc>
                        <a:spcAft>
                          <a:spcPts val="1200"/>
                        </a:spcAft>
                      </a:pPr>
                      <a:r>
                        <a:rPr lang="en-US" sz="1100" kern="0" spc="15">
                          <a:effectLst/>
                        </a:rPr>
                        <a:t>iPhone 6</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PowerVR GX6450 (quad-core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Dual-core 1.4 GHz Typhoon (ARM v8-based)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16/32/64/128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1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950397510"/>
                  </a:ext>
                </a:extLst>
              </a:tr>
              <a:tr h="324435">
                <a:tc>
                  <a:txBody>
                    <a:bodyPr/>
                    <a:lstStyle/>
                    <a:p>
                      <a:pPr marL="0" marR="0">
                        <a:lnSpc>
                          <a:spcPct val="115000"/>
                        </a:lnSpc>
                        <a:spcAft>
                          <a:spcPts val="1200"/>
                        </a:spcAft>
                      </a:pPr>
                      <a:r>
                        <a:rPr lang="en-US" sz="1100" kern="0" spc="15">
                          <a:effectLst/>
                        </a:rPr>
                        <a:t>iPhone 6S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PowerVR GT7600 (six-core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Dual-core 1.84 GHz Twister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16/32/64/128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2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54210137"/>
                  </a:ext>
                </a:extLst>
              </a:tr>
              <a:tr h="324435">
                <a:tc>
                  <a:txBody>
                    <a:bodyPr/>
                    <a:lstStyle/>
                    <a:p>
                      <a:pPr marL="0" marR="0">
                        <a:lnSpc>
                          <a:spcPct val="115000"/>
                        </a:lnSpc>
                        <a:spcAft>
                          <a:spcPts val="1200"/>
                        </a:spcAft>
                      </a:pPr>
                      <a:r>
                        <a:rPr lang="en-US" sz="1100" kern="0" spc="15">
                          <a:effectLst/>
                        </a:rPr>
                        <a:t>iPhone 6S Plus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PowerVR GT7600 (six-core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Dual-core 1.84 GHz Twister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16/32/64/128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2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955634651"/>
                  </a:ext>
                </a:extLst>
              </a:tr>
              <a:tr h="324435">
                <a:tc>
                  <a:txBody>
                    <a:bodyPr/>
                    <a:lstStyle/>
                    <a:p>
                      <a:pPr marL="0" marR="0">
                        <a:lnSpc>
                          <a:spcPct val="115000"/>
                        </a:lnSpc>
                        <a:spcAft>
                          <a:spcPts val="1200"/>
                        </a:spcAft>
                      </a:pPr>
                      <a:r>
                        <a:rPr lang="en-US" sz="1100" kern="0" spc="15">
                          <a:effectLst/>
                        </a:rPr>
                        <a:t>iPhone SE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PowerVR GT7600 (six-core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Dual-core 1.84 GHz Twister</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16/32/64/128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a:effectLst/>
                        </a:rPr>
                        <a:t>2 GB</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920170940"/>
                  </a:ext>
                </a:extLst>
              </a:tr>
              <a:tr h="324435">
                <a:tc>
                  <a:txBody>
                    <a:bodyPr/>
                    <a:lstStyle/>
                    <a:p>
                      <a:pPr marL="0" marR="0">
                        <a:lnSpc>
                          <a:spcPct val="115000"/>
                        </a:lnSpc>
                        <a:spcAft>
                          <a:spcPts val="1200"/>
                        </a:spcAft>
                      </a:pPr>
                      <a:r>
                        <a:rPr lang="en-US" sz="1100" kern="0" spc="15" dirty="0">
                          <a:effectLst/>
                        </a:rPr>
                        <a:t>iPhone 5S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PowerVR G6430 (quad-core graphics)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nSpc>
                          <a:spcPct val="115000"/>
                        </a:lnSpc>
                        <a:spcAft>
                          <a:spcPts val="1200"/>
                        </a:spcAft>
                      </a:pPr>
                      <a:r>
                        <a:rPr lang="en-US" sz="1100" kern="0" spc="15">
                          <a:effectLst/>
                        </a:rPr>
                        <a:t>Dual-core 1.3 GHz Cyclone (ARM v8-based)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dirty="0">
                          <a:effectLst/>
                        </a:rPr>
                        <a:t>16/32/64</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algn="ctr">
                        <a:lnSpc>
                          <a:spcPct val="115000"/>
                        </a:lnSpc>
                        <a:spcAft>
                          <a:spcPts val="1200"/>
                        </a:spcAft>
                      </a:pPr>
                      <a:r>
                        <a:rPr lang="en-US" sz="1100" kern="0" spc="15" dirty="0">
                          <a:effectLst/>
                        </a:rPr>
                        <a:t>1 GB</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B="5644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65959781"/>
                  </a:ext>
                </a:extLst>
              </a:tr>
            </a:tbl>
          </a:graphicData>
        </a:graphic>
      </p:graphicFrame>
      <p:sp>
        <p:nvSpPr>
          <p:cNvPr id="6" name="TextBox 5">
            <a:extLst>
              <a:ext uri="{FF2B5EF4-FFF2-40B4-BE49-F238E27FC236}">
                <a16:creationId xmlns:a16="http://schemas.microsoft.com/office/drawing/2014/main" id="{68CC2F67-EF4F-6D71-056E-05D094EFD384}"/>
              </a:ext>
            </a:extLst>
          </p:cNvPr>
          <p:cNvSpPr txBox="1"/>
          <p:nvPr/>
        </p:nvSpPr>
        <p:spPr>
          <a:xfrm>
            <a:off x="533400" y="5694402"/>
            <a:ext cx="11277600" cy="553998"/>
          </a:xfrm>
          <a:prstGeom prst="rect">
            <a:avLst/>
          </a:prstGeom>
          <a:solidFill>
            <a:schemeClr val="bg1">
              <a:lumMod val="95000"/>
            </a:schemeClr>
          </a:solidFill>
        </p:spPr>
        <p:txBody>
          <a:bodyPr wrap="square" lIns="182880" tIns="91440" rIns="182880" bIns="91440" rtlCol="0">
            <a:spAutoFit/>
          </a:bodyPr>
          <a:lstStyle/>
          <a:p>
            <a:r>
              <a:rPr lang="en-US" sz="1200" dirty="0"/>
              <a:t>Source: Device Atlas, 2014, https://</a:t>
            </a:r>
            <a:r>
              <a:rPr lang="en-US" sz="1200" dirty="0" err="1"/>
              <a:t>deviceatlas.com</a:t>
            </a:r>
            <a:r>
              <a:rPr lang="en-US" sz="1200" dirty="0"/>
              <a:t>/blog/</a:t>
            </a:r>
            <a:r>
              <a:rPr lang="en-US" sz="1200" dirty="0" err="1"/>
              <a:t>iphone</a:t>
            </a:r>
            <a:r>
              <a:rPr lang="en-US" sz="1200" dirty="0"/>
              <a:t>-fragmentation-why-detecting-model-essential</a:t>
            </a:r>
          </a:p>
          <a:p>
            <a:r>
              <a:rPr lang="en-US" sz="1200" dirty="0"/>
              <a:t>There’s a video showing side-by-side performance tests of iPhones: https://</a:t>
            </a:r>
            <a:r>
              <a:rPr lang="en-US" sz="1200" dirty="0" err="1"/>
              <a:t>www.idownloadblog.com</a:t>
            </a:r>
            <a:r>
              <a:rPr lang="en-US" sz="1200" dirty="0"/>
              <a:t>/2014/09/22/video-comparison-all-</a:t>
            </a:r>
            <a:r>
              <a:rPr lang="en-US" sz="1200" dirty="0" err="1"/>
              <a:t>iphones</a:t>
            </a:r>
            <a:r>
              <a:rPr lang="en-US" sz="1200" dirty="0"/>
              <a:t>/</a:t>
            </a:r>
          </a:p>
        </p:txBody>
      </p:sp>
      <p:sp>
        <p:nvSpPr>
          <p:cNvPr id="4" name="Slide Number Placeholder 3">
            <a:extLst>
              <a:ext uri="{FF2B5EF4-FFF2-40B4-BE49-F238E27FC236}">
                <a16:creationId xmlns:a16="http://schemas.microsoft.com/office/drawing/2014/main" id="{8481488C-1924-DAB8-E8B0-946219C8C84F}"/>
              </a:ext>
            </a:extLst>
          </p:cNvPr>
          <p:cNvSpPr>
            <a:spLocks noGrp="1"/>
          </p:cNvSpPr>
          <p:nvPr>
            <p:ph type="sldNum" sz="quarter" idx="12"/>
          </p:nvPr>
        </p:nvSpPr>
        <p:spPr/>
        <p:txBody>
          <a:bodyPr/>
          <a:lstStyle/>
          <a:p>
            <a:fld id="{BECF63ED-5365-0347-943C-46237B9951C9}" type="slidenum">
              <a:rPr lang="en-US" smtClean="0"/>
              <a:t>20</a:t>
            </a:fld>
            <a:endParaRPr lang="en-US" dirty="0"/>
          </a:p>
        </p:txBody>
      </p:sp>
    </p:spTree>
    <p:extLst>
      <p:ext uri="{BB962C8B-B14F-4D97-AF65-F5344CB8AC3E}">
        <p14:creationId xmlns:p14="http://schemas.microsoft.com/office/powerpoint/2010/main" val="274062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74841"/>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3B021-7422-298D-CF3C-B71AB993D205}"/>
              </a:ext>
            </a:extLst>
          </p:cNvPr>
          <p:cNvSpPr>
            <a:spLocks noGrp="1"/>
          </p:cNvSpPr>
          <p:nvPr>
            <p:ph type="title"/>
          </p:nvPr>
        </p:nvSpPr>
        <p:spPr/>
        <p:txBody>
          <a:bodyPr anchor="t" anchorCtr="0"/>
          <a:lstStyle/>
          <a:p>
            <a:r>
              <a:rPr lang="en-US" sz="2800" dirty="0"/>
              <a:t>iPhone Fragmentation: </a:t>
            </a:r>
            <a:br>
              <a:rPr lang="en-US" sz="2800" dirty="0"/>
            </a:br>
            <a:r>
              <a:rPr lang="en-US" sz="2800" dirty="0"/>
              <a:t>Capabilities </a:t>
            </a:r>
          </a:p>
        </p:txBody>
      </p:sp>
      <p:sp>
        <p:nvSpPr>
          <p:cNvPr id="5" name="TextBox 4">
            <a:extLst>
              <a:ext uri="{FF2B5EF4-FFF2-40B4-BE49-F238E27FC236}">
                <a16:creationId xmlns:a16="http://schemas.microsoft.com/office/drawing/2014/main" id="{68C37176-7FA7-EFB3-6B50-97FD55842393}"/>
              </a:ext>
            </a:extLst>
          </p:cNvPr>
          <p:cNvSpPr txBox="1"/>
          <p:nvPr/>
        </p:nvSpPr>
        <p:spPr>
          <a:xfrm>
            <a:off x="4495800" y="0"/>
            <a:ext cx="7696200" cy="492443"/>
          </a:xfrm>
          <a:prstGeom prst="rect">
            <a:avLst/>
          </a:prstGeom>
          <a:solidFill>
            <a:schemeClr val="bg1">
              <a:lumMod val="95000"/>
            </a:schemeClr>
          </a:solidFill>
        </p:spPr>
        <p:txBody>
          <a:bodyPr wrap="square" lIns="182880" tIns="91440" rIns="182880" bIns="91440" rtlCol="0">
            <a:spAutoFit/>
          </a:bodyPr>
          <a:lstStyle/>
          <a:p>
            <a:r>
              <a:rPr lang="en-US" sz="1000" dirty="0"/>
              <a:t>Sources: iPhone Comparison Chart: Joe </a:t>
            </a:r>
            <a:r>
              <a:rPr lang="en-US" sz="1000" dirty="0" err="1"/>
              <a:t>Beninato</a:t>
            </a:r>
            <a:r>
              <a:rPr lang="en-US" sz="1000" dirty="0"/>
              <a:t> on X: </a:t>
            </a:r>
            <a:r>
              <a:rPr lang="en-US" sz="1000" dirty="0">
                <a:hlinkClick r:id="rId3"/>
              </a:rPr>
              <a:t>https://x.com/beninato/status/1703964667893399945/photo/1</a:t>
            </a:r>
            <a:r>
              <a:rPr lang="en-US" sz="1000" dirty="0"/>
              <a:t>. </a:t>
            </a:r>
            <a:br>
              <a:rPr lang="en-US" sz="1000" dirty="0"/>
            </a:br>
            <a:r>
              <a:rPr lang="en-US" sz="1000" dirty="0" err="1"/>
              <a:t>Geekbench</a:t>
            </a:r>
            <a:r>
              <a:rPr lang="en-US" sz="1000" dirty="0"/>
              <a:t> Computer: </a:t>
            </a:r>
            <a:r>
              <a:rPr lang="en-US" sz="1000" dirty="0" err="1"/>
              <a:t>AppleInsider</a:t>
            </a:r>
            <a:r>
              <a:rPr lang="en-US" sz="1000" dirty="0"/>
              <a:t>, </a:t>
            </a:r>
            <a:r>
              <a:rPr lang="en-US" sz="1000" dirty="0">
                <a:hlinkClick r:id="rId4"/>
              </a:rPr>
              <a:t>https://appleinsider.com/articles/22/09/26/how-iphone-speeds-have-grown-in-the-last-5-years </a:t>
            </a:r>
            <a:endParaRPr lang="en-US" sz="1000" dirty="0"/>
          </a:p>
        </p:txBody>
      </p:sp>
      <p:sp>
        <p:nvSpPr>
          <p:cNvPr id="3" name="Text Placeholder 2">
            <a:extLst>
              <a:ext uri="{FF2B5EF4-FFF2-40B4-BE49-F238E27FC236}">
                <a16:creationId xmlns:a16="http://schemas.microsoft.com/office/drawing/2014/main" id="{87F1081E-3DBF-E74C-E4A8-7369F2FD43B7}"/>
              </a:ext>
            </a:extLst>
          </p:cNvPr>
          <p:cNvSpPr>
            <a:spLocks noGrp="1"/>
          </p:cNvSpPr>
          <p:nvPr>
            <p:ph type="body" sz="quarter" idx="13"/>
          </p:nvPr>
        </p:nvSpPr>
        <p:spPr>
          <a:xfrm>
            <a:off x="426720" y="1447800"/>
            <a:ext cx="3992880" cy="2438400"/>
          </a:xfrm>
        </p:spPr>
        <p:txBody>
          <a:bodyPr/>
          <a:lstStyle/>
          <a:p>
            <a:pPr marL="9525" indent="0">
              <a:lnSpc>
                <a:spcPct val="130000"/>
              </a:lnSpc>
              <a:spcBef>
                <a:spcPts val="0"/>
              </a:spcBef>
              <a:spcAft>
                <a:spcPts val="600"/>
              </a:spcAft>
              <a:buNone/>
            </a:pPr>
            <a:r>
              <a:rPr lang="en-US" sz="2000" dirty="0"/>
              <a:t>iPhone capabilities vary a lot, and </a:t>
            </a:r>
            <a:r>
              <a:rPr lang="en-US" sz="2000" dirty="0" err="1"/>
              <a:t>Geekbench’s</a:t>
            </a:r>
            <a:r>
              <a:rPr lang="en-US" sz="2000" dirty="0"/>
              <a:t> Metal test shows GPU advancements can be huge, so differences between models can be quite dramatic.</a:t>
            </a:r>
          </a:p>
        </p:txBody>
      </p:sp>
      <p:pic>
        <p:nvPicPr>
          <p:cNvPr id="3076" name="Picture 4" descr="Geekbench's Metal test shows the GPU improvements have sometimes been giant. ">
            <a:extLst>
              <a:ext uri="{FF2B5EF4-FFF2-40B4-BE49-F238E27FC236}">
                <a16:creationId xmlns:a16="http://schemas.microsoft.com/office/drawing/2014/main" id="{9237E6A3-EF4E-E8F7-8801-0F5A73BFE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18"/>
          <a:stretch/>
        </p:blipFill>
        <p:spPr bwMode="auto">
          <a:xfrm>
            <a:off x="4460775" y="467193"/>
            <a:ext cx="7731225" cy="3190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Phone Comparison Chart from September 2023 showing a variety of attributes for iPhones from 7 through 16 Pro Max">
            <a:extLst>
              <a:ext uri="{FF2B5EF4-FFF2-40B4-BE49-F238E27FC236}">
                <a16:creationId xmlns:a16="http://schemas.microsoft.com/office/drawing/2014/main" id="{9CA58A71-314F-B1FC-767B-9C8F70CF8D5D}"/>
              </a:ext>
            </a:extLst>
          </p:cNvPr>
          <p:cNvPicPr>
            <a:picLocks noChangeAspect="1"/>
          </p:cNvPicPr>
          <p:nvPr/>
        </p:nvPicPr>
        <p:blipFill>
          <a:blip r:embed="rId6"/>
          <a:srcRect l="965" t="3585" r="1363" b="3481"/>
          <a:stretch/>
        </p:blipFill>
        <p:spPr>
          <a:xfrm>
            <a:off x="491319" y="3622343"/>
            <a:ext cx="11163870" cy="2702257"/>
          </a:xfrm>
          <a:prstGeom prst="rect">
            <a:avLst/>
          </a:prstGeom>
        </p:spPr>
      </p:pic>
      <p:sp>
        <p:nvSpPr>
          <p:cNvPr id="4" name="Slide Number Placeholder 3">
            <a:extLst>
              <a:ext uri="{FF2B5EF4-FFF2-40B4-BE49-F238E27FC236}">
                <a16:creationId xmlns:a16="http://schemas.microsoft.com/office/drawing/2014/main" id="{9D15603F-8E02-5580-85F2-8FE436D808A8}"/>
              </a:ext>
            </a:extLst>
          </p:cNvPr>
          <p:cNvSpPr>
            <a:spLocks noGrp="1"/>
          </p:cNvSpPr>
          <p:nvPr>
            <p:ph type="sldNum" sz="quarter" idx="12"/>
          </p:nvPr>
        </p:nvSpPr>
        <p:spPr/>
        <p:txBody>
          <a:bodyPr/>
          <a:lstStyle/>
          <a:p>
            <a:fld id="{BECF63ED-5365-0347-943C-46237B9951C9}" type="slidenum">
              <a:rPr lang="en-US" smtClean="0"/>
              <a:t>21</a:t>
            </a:fld>
            <a:endParaRPr lang="en-US" dirty="0"/>
          </a:p>
        </p:txBody>
      </p:sp>
    </p:spTree>
    <p:extLst>
      <p:ext uri="{BB962C8B-B14F-4D97-AF65-F5344CB8AC3E}">
        <p14:creationId xmlns:p14="http://schemas.microsoft.com/office/powerpoint/2010/main" val="30509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r="-20000" b="-1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3C5F03-2358-4490-1383-56096CBAA35C}"/>
              </a:ext>
            </a:extLst>
          </p:cNvPr>
          <p:cNvSpPr>
            <a:spLocks noGrp="1"/>
          </p:cNvSpPr>
          <p:nvPr>
            <p:ph type="title"/>
          </p:nvPr>
        </p:nvSpPr>
        <p:spPr>
          <a:xfrm>
            <a:off x="429768" y="838200"/>
            <a:ext cx="3532632" cy="4114800"/>
          </a:xfrm>
          <a:effectLst>
            <a:glow rad="63500">
              <a:schemeClr val="accent2">
                <a:alpha val="40000"/>
              </a:schemeClr>
            </a:glow>
          </a:effectLst>
        </p:spPr>
        <p:txBody>
          <a:bodyPr/>
          <a:lstStyle/>
          <a:p>
            <a:pPr algn="l">
              <a:lnSpc>
                <a:spcPct val="130000"/>
              </a:lnSpc>
            </a:pPr>
            <a:r>
              <a:rPr lang="en-US" sz="2800" dirty="0">
                <a:effectLst>
                  <a:glow rad="63500">
                    <a:schemeClr val="tx1">
                      <a:lumMod val="25000"/>
                      <a:lumOff val="75000"/>
                      <a:alpha val="65000"/>
                    </a:schemeClr>
                  </a:glow>
                </a:effectLst>
              </a:rPr>
              <a:t>Imagine that for every service and device…</a:t>
            </a:r>
            <a:br>
              <a:rPr lang="en-US" sz="2800" dirty="0">
                <a:effectLst>
                  <a:glow rad="63500">
                    <a:schemeClr val="tx1">
                      <a:lumMod val="25000"/>
                      <a:lumOff val="75000"/>
                      <a:alpha val="65000"/>
                    </a:schemeClr>
                  </a:glow>
                </a:effectLst>
              </a:rPr>
            </a:br>
            <a:r>
              <a:rPr lang="en-US" sz="2800" dirty="0">
                <a:effectLst>
                  <a:glow rad="63500">
                    <a:schemeClr val="tx1">
                      <a:lumMod val="25000"/>
                      <a:lumOff val="75000"/>
                      <a:alpha val="65000"/>
                    </a:schemeClr>
                  </a:glow>
                </a:effectLst>
              </a:rPr>
              <a:t>Android, Windows, tablets, TVs, cars, wearables, etc.</a:t>
            </a:r>
          </a:p>
        </p:txBody>
      </p:sp>
      <p:sp>
        <p:nvSpPr>
          <p:cNvPr id="2" name="Slide Number Placeholder 1">
            <a:extLst>
              <a:ext uri="{FF2B5EF4-FFF2-40B4-BE49-F238E27FC236}">
                <a16:creationId xmlns:a16="http://schemas.microsoft.com/office/drawing/2014/main" id="{E50C17DB-D950-18A2-2A0A-FD71FD2D52AB}"/>
              </a:ext>
            </a:extLst>
          </p:cNvPr>
          <p:cNvSpPr>
            <a:spLocks noGrp="1"/>
          </p:cNvSpPr>
          <p:nvPr>
            <p:ph type="sldNum" sz="quarter" idx="12"/>
          </p:nvPr>
        </p:nvSpPr>
        <p:spPr/>
        <p:txBody>
          <a:bodyPr/>
          <a:lstStyle/>
          <a:p>
            <a:fld id="{BECF63ED-5365-0347-943C-46237B9951C9}" type="slidenum">
              <a:rPr lang="en-US" smtClean="0"/>
              <a:t>22</a:t>
            </a:fld>
            <a:endParaRPr lang="en-US" dirty="0"/>
          </a:p>
        </p:txBody>
      </p:sp>
    </p:spTree>
    <p:extLst>
      <p:ext uri="{BB962C8B-B14F-4D97-AF65-F5344CB8AC3E}">
        <p14:creationId xmlns:p14="http://schemas.microsoft.com/office/powerpoint/2010/main" val="3045904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6720" y="365760"/>
            <a:ext cx="11338560" cy="1158240"/>
          </a:xfrm>
        </p:spPr>
        <p:txBody>
          <a:bodyPr anchor="t" anchorCtr="0"/>
          <a:lstStyle/>
          <a:p>
            <a:pPr>
              <a:lnSpc>
                <a:spcPct val="100000"/>
              </a:lnSpc>
            </a:pPr>
            <a:r>
              <a:rPr lang="en-US" sz="4400" dirty="0">
                <a:latin typeface="Arial Black" panose="020B0604020202020204" pitchFamily="34" charset="0"/>
                <a:cs typeface="Arial Black" panose="020B0604020202020204" pitchFamily="34" charset="0"/>
              </a:rPr>
              <a:t>Why are modern websites slower?</a:t>
            </a:r>
            <a:br>
              <a:rPr lang="en-US" sz="4400" dirty="0">
                <a:latin typeface="Arial Black" panose="020B0604020202020204" pitchFamily="34" charset="0"/>
                <a:cs typeface="Arial Black" panose="020B0604020202020204" pitchFamily="34" charset="0"/>
              </a:rPr>
            </a:br>
            <a:r>
              <a:rPr lang="en-US" sz="2300" dirty="0">
                <a:latin typeface="Arial Black" panose="020B0604020202020204" pitchFamily="34" charset="0"/>
                <a:cs typeface="Arial Black" panose="020B0604020202020204" pitchFamily="34" charset="0"/>
              </a:rPr>
              <a:t>[and thereby emitting more greenhouse gas, wearing out devices]</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type="body" sz="quarter" idx="13"/>
          </p:nvPr>
        </p:nvSpPr>
        <p:spPr>
          <a:xfrm>
            <a:off x="426720" y="1524000"/>
            <a:ext cx="11338560" cy="2209800"/>
          </a:xfrm>
        </p:spPr>
        <p:txBody>
          <a:bodyPr numCol="1" spcCol="914400"/>
          <a:lstStyle/>
          <a:p>
            <a:pPr>
              <a:lnSpc>
                <a:spcPct val="110000"/>
              </a:lnSpc>
              <a:spcBef>
                <a:spcPts val="0"/>
              </a:spcBef>
              <a:spcAft>
                <a:spcPts val="600"/>
              </a:spcAft>
            </a:pPr>
            <a:r>
              <a:rPr lang="en-US" dirty="0"/>
              <a:t>Mostly due to the heavy embedded JavaScript and/or CSS frameworks.</a:t>
            </a:r>
          </a:p>
          <a:p>
            <a:pPr>
              <a:lnSpc>
                <a:spcPct val="110000"/>
              </a:lnSpc>
              <a:spcBef>
                <a:spcPts val="0"/>
              </a:spcBef>
              <a:spcAft>
                <a:spcPts val="600"/>
              </a:spcAft>
            </a:pPr>
            <a:r>
              <a:rPr lang="en-US" dirty="0"/>
              <a:t>Sites are designed and built for the latest devices and fast bandwidth connections.</a:t>
            </a:r>
          </a:p>
          <a:p>
            <a:pPr marL="0" indent="0">
              <a:lnSpc>
                <a:spcPct val="120000"/>
              </a:lnSpc>
              <a:spcBef>
                <a:spcPts val="600"/>
              </a:spcBef>
              <a:buNone/>
            </a:pPr>
            <a:r>
              <a:rPr lang="en-US" sz="2800" b="1" dirty="0">
                <a:solidFill>
                  <a:schemeClr val="accent5">
                    <a:lumMod val="75000"/>
                  </a:schemeClr>
                </a:solidFill>
              </a:rPr>
              <a:t>The Growth of Web Page Size</a:t>
            </a:r>
          </a:p>
        </p:txBody>
      </p:sp>
      <p:sp>
        <p:nvSpPr>
          <p:cNvPr id="2" name="Content Placeholder 12">
            <a:extLst>
              <a:ext uri="{FF2B5EF4-FFF2-40B4-BE49-F238E27FC236}">
                <a16:creationId xmlns:a16="http://schemas.microsoft.com/office/drawing/2014/main" id="{E07AB21F-409E-0A43-70B2-56F58AA6B73C}"/>
              </a:ext>
            </a:extLst>
          </p:cNvPr>
          <p:cNvSpPr txBox="1">
            <a:spLocks/>
          </p:cNvSpPr>
          <p:nvPr/>
        </p:nvSpPr>
        <p:spPr>
          <a:xfrm rot="20609498">
            <a:off x="493729" y="3595002"/>
            <a:ext cx="11536680" cy="1249547"/>
          </a:xfrm>
          <a:prstGeom prst="rect">
            <a:avLst/>
          </a:prstGeom>
          <a:noFill/>
        </p:spPr>
        <p:txBody>
          <a:bodyPr vert="horz" lIns="91440" tIns="45720" rIns="91440" bIns="45720" numCol="5" spcCol="365760" rtlCol="0" anchor="t" anchorCtr="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a:solidFill>
                  <a:schemeClr val="tx2"/>
                </a:solidFill>
                <a:latin typeface="+mn-lt"/>
                <a:ea typeface="+mn-ea"/>
                <a:cs typeface="Arial Narrow" charset="0"/>
              </a:defRPr>
            </a:lvl4pPr>
            <a:lvl5pPr marL="1147763" indent="-228600" algn="l" defTabSz="914400" rtl="0" eaLnBrk="1" latinLnBrk="0" hangingPunct="1">
              <a:lnSpc>
                <a:spcPct val="100000"/>
              </a:lnSpc>
              <a:spcBef>
                <a:spcPts val="1000"/>
              </a:spcBef>
              <a:spcAft>
                <a:spcPts val="0"/>
              </a:spcAft>
              <a:buFont typeface="Wingdings" pitchFamily="2" charset="2"/>
              <a:buChar char="§"/>
              <a:defRPr lang="en-US" sz="14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2000" b="1" dirty="0">
                <a:solidFill>
                  <a:schemeClr val="accent1"/>
                </a:solidFill>
              </a:rPr>
              <a:t>803kb</a:t>
            </a:r>
            <a:endParaRPr lang="en-US" sz="1600" b="1" dirty="0">
              <a:solidFill>
                <a:schemeClr val="accent1"/>
              </a:solidFill>
            </a:endParaRPr>
          </a:p>
          <a:p>
            <a:pPr marL="0" indent="0">
              <a:spcBef>
                <a:spcPts val="0"/>
              </a:spcBef>
              <a:buFont typeface="Wingdings" panose="05000000000000000000" pitchFamily="2" charset="2"/>
              <a:buNone/>
            </a:pPr>
            <a:r>
              <a:rPr lang="en-US" sz="1600" dirty="0"/>
              <a:t>2012</a:t>
            </a:r>
          </a:p>
          <a:p>
            <a:pPr marL="0" indent="0">
              <a:spcBef>
                <a:spcPts val="10000"/>
              </a:spcBef>
              <a:buFont typeface="Wingdings" panose="05000000000000000000" pitchFamily="2" charset="2"/>
              <a:buNone/>
            </a:pPr>
            <a:r>
              <a:rPr lang="en-US" b="1" dirty="0">
                <a:solidFill>
                  <a:schemeClr val="accent2"/>
                </a:solidFill>
              </a:rPr>
              <a:t>1850kb</a:t>
            </a:r>
            <a:endParaRPr lang="en-US" sz="3600" b="1" dirty="0">
              <a:solidFill>
                <a:schemeClr val="accent2"/>
              </a:solidFill>
            </a:endParaRPr>
          </a:p>
          <a:p>
            <a:pPr marL="0" indent="0">
              <a:spcBef>
                <a:spcPts val="0"/>
              </a:spcBef>
              <a:buFont typeface="Wingdings" panose="05000000000000000000" pitchFamily="2" charset="2"/>
              <a:buNone/>
            </a:pPr>
            <a:r>
              <a:rPr lang="en-US" sz="1600" dirty="0"/>
              <a:t>2014</a:t>
            </a:r>
          </a:p>
          <a:p>
            <a:pPr marL="0" indent="0">
              <a:spcBef>
                <a:spcPts val="10000"/>
              </a:spcBef>
              <a:buFont typeface="Wingdings" panose="05000000000000000000" pitchFamily="2" charset="2"/>
              <a:buNone/>
            </a:pPr>
            <a:r>
              <a:rPr lang="en-US" sz="3200" b="1" dirty="0">
                <a:solidFill>
                  <a:schemeClr val="accent5"/>
                </a:solidFill>
              </a:rPr>
              <a:t>2,200kb</a:t>
            </a:r>
            <a:endParaRPr lang="en-US" sz="1600" b="1" dirty="0">
              <a:solidFill>
                <a:schemeClr val="accent5"/>
              </a:solidFill>
            </a:endParaRPr>
          </a:p>
          <a:p>
            <a:pPr marL="0" indent="0">
              <a:spcBef>
                <a:spcPts val="0"/>
              </a:spcBef>
              <a:buFont typeface="Wingdings" panose="05000000000000000000" pitchFamily="2" charset="2"/>
              <a:buNone/>
            </a:pPr>
            <a:r>
              <a:rPr lang="en-US" sz="1600" dirty="0"/>
              <a:t>2016</a:t>
            </a:r>
          </a:p>
          <a:p>
            <a:pPr marL="0" indent="0">
              <a:spcBef>
                <a:spcPts val="10000"/>
              </a:spcBef>
              <a:buFont typeface="Wingdings" panose="05000000000000000000" pitchFamily="2" charset="2"/>
              <a:buNone/>
            </a:pPr>
            <a:r>
              <a:rPr lang="en-US" sz="3600" b="1" dirty="0">
                <a:solidFill>
                  <a:srgbClr val="C00000"/>
                </a:solidFill>
              </a:rPr>
              <a:t>2,284kb</a:t>
            </a:r>
            <a:endParaRPr lang="en-US" sz="1600" b="1" dirty="0">
              <a:solidFill>
                <a:srgbClr val="C00000"/>
              </a:solidFill>
            </a:endParaRPr>
          </a:p>
          <a:p>
            <a:pPr marL="0" indent="0">
              <a:spcBef>
                <a:spcPts val="0"/>
              </a:spcBef>
              <a:buFont typeface="Wingdings" panose="05000000000000000000" pitchFamily="2" charset="2"/>
              <a:buNone/>
            </a:pPr>
            <a:r>
              <a:rPr lang="en-US" sz="1600" dirty="0"/>
              <a:t>2022</a:t>
            </a:r>
          </a:p>
          <a:p>
            <a:pPr marL="0" indent="0">
              <a:spcBef>
                <a:spcPts val="10000"/>
              </a:spcBef>
              <a:buFont typeface="Wingdings" panose="05000000000000000000" pitchFamily="2" charset="2"/>
              <a:buNone/>
            </a:pPr>
            <a:r>
              <a:rPr lang="en-US" sz="3600" b="1" dirty="0">
                <a:solidFill>
                  <a:schemeClr val="accent5">
                    <a:lumMod val="50000"/>
                  </a:schemeClr>
                </a:solidFill>
              </a:rPr>
              <a:t>2,652kb</a:t>
            </a:r>
          </a:p>
          <a:p>
            <a:pPr marL="0" indent="0">
              <a:spcBef>
                <a:spcPts val="0"/>
              </a:spcBef>
              <a:buFont typeface="Wingdings" panose="05000000000000000000" pitchFamily="2" charset="2"/>
              <a:buNone/>
            </a:pPr>
            <a:r>
              <a:rPr lang="en-US" sz="1600" dirty="0"/>
              <a:t>2024</a:t>
            </a:r>
          </a:p>
        </p:txBody>
      </p:sp>
      <p:grpSp>
        <p:nvGrpSpPr>
          <p:cNvPr id="7" name="Group 6">
            <a:extLst>
              <a:ext uri="{FF2B5EF4-FFF2-40B4-BE49-F238E27FC236}">
                <a16:creationId xmlns:a16="http://schemas.microsoft.com/office/drawing/2014/main" id="{0918F6F4-5FA0-13C6-A0D1-F541D1FE435E}"/>
              </a:ext>
              <a:ext uri="{C183D7F6-B498-43B3-948B-1728B52AA6E4}">
                <adec:decorative xmlns:adec="http://schemas.microsoft.com/office/drawing/2017/decorative" val="1"/>
              </a:ext>
            </a:extLst>
          </p:cNvPr>
          <p:cNvGrpSpPr/>
          <p:nvPr/>
        </p:nvGrpSpPr>
        <p:grpSpPr>
          <a:xfrm>
            <a:off x="426720" y="3124200"/>
            <a:ext cx="11536680" cy="2819404"/>
            <a:chOff x="426720" y="4485629"/>
            <a:chExt cx="11536680" cy="1504620"/>
          </a:xfrm>
        </p:grpSpPr>
        <p:sp>
          <p:nvSpPr>
            <p:cNvPr id="3" name="Right Triangle 2">
              <a:extLst>
                <a:ext uri="{FF2B5EF4-FFF2-40B4-BE49-F238E27FC236}">
                  <a16:creationId xmlns:a16="http://schemas.microsoft.com/office/drawing/2014/main" id="{9B910B98-FA27-934E-3A74-639B2A5BC369}"/>
                </a:ext>
              </a:extLst>
            </p:cNvPr>
            <p:cNvSpPr/>
            <p:nvPr/>
          </p:nvSpPr>
          <p:spPr>
            <a:xfrm flipH="1">
              <a:off x="426720" y="4485629"/>
              <a:ext cx="10774680" cy="1500235"/>
            </a:xfrm>
            <a:prstGeom prst="rtTriangle">
              <a:avLst/>
            </a:prstGeom>
            <a:gradFill>
              <a:gsLst>
                <a:gs pos="0">
                  <a:schemeClr val="accent1"/>
                </a:gs>
                <a:gs pos="27000">
                  <a:schemeClr val="accent2"/>
                </a:gs>
                <a:gs pos="52000">
                  <a:schemeClr val="accent5">
                    <a:lumMod val="60000"/>
                    <a:lumOff val="40000"/>
                  </a:schemeClr>
                </a:gs>
                <a:gs pos="99000">
                  <a:schemeClr val="accent5">
                    <a:lumMod val="50000"/>
                  </a:schemeClr>
                </a:gs>
                <a:gs pos="79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9AC987EF-BB86-7C7B-6A27-FF47EA3F59E9}"/>
                </a:ext>
              </a:extLst>
            </p:cNvPr>
            <p:cNvSpPr/>
            <p:nvPr/>
          </p:nvSpPr>
          <p:spPr>
            <a:xfrm>
              <a:off x="11201400" y="4485630"/>
              <a:ext cx="762000" cy="1504619"/>
            </a:xfrm>
            <a:prstGeom prst="homePlate">
              <a:avLst>
                <a:gd name="adj" fmla="val 9583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84303D-AC19-FE60-A853-B093D50723DE}"/>
              </a:ext>
            </a:extLst>
          </p:cNvPr>
          <p:cNvSpPr txBox="1"/>
          <p:nvPr/>
        </p:nvSpPr>
        <p:spPr>
          <a:xfrm>
            <a:off x="426077" y="5935385"/>
            <a:ext cx="10546723" cy="276999"/>
          </a:xfrm>
          <a:prstGeom prst="rect">
            <a:avLst/>
          </a:prstGeom>
          <a:noFill/>
        </p:spPr>
        <p:txBody>
          <a:bodyPr wrap="square" rtlCol="0">
            <a:spAutoFit/>
          </a:bodyPr>
          <a:lstStyle/>
          <a:p>
            <a:r>
              <a:rPr lang="en-US" sz="1200" dirty="0"/>
              <a:t>Source: </a:t>
            </a:r>
            <a:r>
              <a:rPr lang="en-US" sz="1200" dirty="0" err="1"/>
              <a:t>KeyCDN.com</a:t>
            </a:r>
            <a:r>
              <a:rPr lang="en-US" sz="1200" dirty="0"/>
              <a:t>. (2022). </a:t>
            </a:r>
            <a:r>
              <a:rPr lang="en-US" sz="1200" dirty="0">
                <a:solidFill>
                  <a:schemeClr val="accent3"/>
                </a:solidFill>
                <a:hlinkClick r:id="rId3">
                  <a:extLst>
                    <a:ext uri="{A12FA001-AC4F-418D-AE19-62706E023703}">
                      <ahyp:hlinkClr xmlns:ahyp="http://schemas.microsoft.com/office/drawing/2018/hyperlinkcolor" val="tx"/>
                    </a:ext>
                  </a:extLst>
                </a:hlinkClick>
              </a:rPr>
              <a:t>The Growth of Web Page Size</a:t>
            </a:r>
            <a:r>
              <a:rPr lang="en-US" sz="1200" dirty="0">
                <a:solidFill>
                  <a:schemeClr val="accent3"/>
                </a:solidFill>
              </a:rPr>
              <a:t> </a:t>
            </a:r>
            <a:r>
              <a:rPr lang="en-US" sz="1200" dirty="0"/>
              <a:t>and </a:t>
            </a:r>
            <a:r>
              <a:rPr lang="en-US" sz="1200" dirty="0">
                <a:hlinkClick r:id="rId4"/>
              </a:rPr>
              <a:t>The Web Almanac, 2024</a:t>
            </a:r>
            <a:r>
              <a:rPr lang="en-US" sz="1200" dirty="0"/>
              <a:t>.</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p:txBody>
          <a:bodyPr/>
          <a:lstStyle/>
          <a:p>
            <a:fld id="{BECF63ED-5365-0347-943C-46237B9951C9}" type="slidenum">
              <a:rPr lang="en-US" smtClean="0"/>
              <a:pPr/>
              <a:t>23</a:t>
            </a:fld>
            <a:endParaRPr lang="en-US" dirty="0"/>
          </a:p>
        </p:txBody>
      </p:sp>
    </p:spTree>
    <p:extLst>
      <p:ext uri="{BB962C8B-B14F-4D97-AF65-F5344CB8AC3E}">
        <p14:creationId xmlns:p14="http://schemas.microsoft.com/office/powerpoint/2010/main" val="1993278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C5C06-38B9-21C1-13BE-66619A770C1D}"/>
              </a:ext>
            </a:extLst>
          </p:cNvPr>
          <p:cNvSpPr>
            <a:spLocks noGrp="1"/>
          </p:cNvSpPr>
          <p:nvPr>
            <p:ph type="title"/>
          </p:nvPr>
        </p:nvSpPr>
        <p:spPr/>
        <p:txBody>
          <a:bodyPr/>
          <a:lstStyle/>
          <a:p>
            <a:pPr algn="l"/>
            <a:r>
              <a:rPr lang="en-US" sz="9600" dirty="0">
                <a:solidFill>
                  <a:schemeClr val="accent6"/>
                </a:solidFill>
                <a:effectLst>
                  <a:glow rad="190500">
                    <a:srgbClr val="FF0000">
                      <a:alpha val="69000"/>
                    </a:srgbClr>
                  </a:glow>
                </a:effectLst>
                <a:latin typeface="Arial Black" panose="020B0604020202020204" pitchFamily="34" charset="0"/>
                <a:cs typeface="Arial Black" panose="020B0604020202020204" pitchFamily="34" charset="0"/>
              </a:rPr>
              <a:t>Ouch!</a:t>
            </a:r>
            <a:br>
              <a:rPr lang="en-US" sz="9600" dirty="0">
                <a:solidFill>
                  <a:schemeClr val="accent6"/>
                </a:solidFill>
                <a:effectLst>
                  <a:glow rad="127000">
                    <a:srgbClr val="FF0000"/>
                  </a:glow>
                </a:effectLst>
              </a:rPr>
            </a:br>
            <a:r>
              <a:rPr lang="en-US" sz="4400" dirty="0">
                <a:solidFill>
                  <a:schemeClr val="tx1"/>
                </a:solidFill>
                <a:effectLst/>
              </a:rPr>
              <a:t>What to do…</a:t>
            </a:r>
          </a:p>
        </p:txBody>
      </p:sp>
      <p:sp>
        <p:nvSpPr>
          <p:cNvPr id="2" name="Slide Number Placeholder 1">
            <a:extLst>
              <a:ext uri="{FF2B5EF4-FFF2-40B4-BE49-F238E27FC236}">
                <a16:creationId xmlns:a16="http://schemas.microsoft.com/office/drawing/2014/main" id="{94DC66D5-F0D8-9DDA-913F-3F6F40685F09}"/>
              </a:ext>
            </a:extLst>
          </p:cNvPr>
          <p:cNvSpPr>
            <a:spLocks noGrp="1"/>
          </p:cNvSpPr>
          <p:nvPr>
            <p:ph type="sldNum" sz="quarter" idx="12"/>
          </p:nvPr>
        </p:nvSpPr>
        <p:spPr/>
        <p:txBody>
          <a:bodyPr/>
          <a:lstStyle/>
          <a:p>
            <a:fld id="{BECF63ED-5365-0347-943C-46237B9951C9}" type="slidenum">
              <a:rPr lang="en-US" smtClean="0"/>
              <a:t>24</a:t>
            </a:fld>
            <a:endParaRPr lang="en-US" dirty="0"/>
          </a:p>
        </p:txBody>
      </p:sp>
    </p:spTree>
    <p:extLst>
      <p:ext uri="{BB962C8B-B14F-4D97-AF65-F5344CB8AC3E}">
        <p14:creationId xmlns:p14="http://schemas.microsoft.com/office/powerpoint/2010/main" val="1224089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3000" t="10000" r="-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5CCBA2-F98F-EFF7-92C2-9D915841581B}"/>
              </a:ext>
            </a:extLst>
          </p:cNvPr>
          <p:cNvSpPr>
            <a:spLocks noGrp="1"/>
          </p:cNvSpPr>
          <p:nvPr>
            <p:ph type="title"/>
          </p:nvPr>
        </p:nvSpPr>
        <p:spPr/>
        <p:txBody>
          <a:bodyPr/>
          <a:lstStyle/>
          <a:p>
            <a:r>
              <a:rPr lang="en-US" dirty="0"/>
              <a:t>Why I assert progressive enhancement is more ethical…</a:t>
            </a:r>
          </a:p>
        </p:txBody>
      </p:sp>
      <p:sp>
        <p:nvSpPr>
          <p:cNvPr id="5" name="Text Placeholder 4">
            <a:extLst>
              <a:ext uri="{FF2B5EF4-FFF2-40B4-BE49-F238E27FC236}">
                <a16:creationId xmlns:a16="http://schemas.microsoft.com/office/drawing/2014/main" id="{F2D7F20A-C03F-72B1-61FC-932AC91F4F31}"/>
              </a:ext>
            </a:extLst>
          </p:cNvPr>
          <p:cNvSpPr>
            <a:spLocks noGrp="1"/>
          </p:cNvSpPr>
          <p:nvPr>
            <p:ph type="body" sz="quarter" idx="13"/>
          </p:nvPr>
        </p:nvSpPr>
        <p:spPr>
          <a:xfrm>
            <a:off x="429769" y="1106487"/>
            <a:ext cx="9781031" cy="493713"/>
          </a:xfrm>
        </p:spPr>
        <p:txBody>
          <a:bodyPr/>
          <a:lstStyle/>
          <a:p>
            <a:pPr marL="9525" indent="0">
              <a:lnSpc>
                <a:spcPct val="110000"/>
              </a:lnSpc>
              <a:spcBef>
                <a:spcPts val="0"/>
              </a:spcBef>
              <a:buNone/>
            </a:pPr>
            <a:r>
              <a:rPr lang="en-US" sz="2400" dirty="0"/>
              <a:t>By providing basic features, stability across all browsers and devices, everyone can access and have a better shot at positive outcomes.</a:t>
            </a:r>
          </a:p>
        </p:txBody>
      </p:sp>
      <p:sp>
        <p:nvSpPr>
          <p:cNvPr id="6" name="Content Placeholder 5">
            <a:extLst>
              <a:ext uri="{FF2B5EF4-FFF2-40B4-BE49-F238E27FC236}">
                <a16:creationId xmlns:a16="http://schemas.microsoft.com/office/drawing/2014/main" id="{D259B5F5-CFE3-403F-AE01-823B9A9602B5}"/>
              </a:ext>
            </a:extLst>
          </p:cNvPr>
          <p:cNvSpPr>
            <a:spLocks noGrp="1"/>
          </p:cNvSpPr>
          <p:nvPr>
            <p:ph sz="quarter" idx="15"/>
          </p:nvPr>
        </p:nvSpPr>
        <p:spPr>
          <a:xfrm>
            <a:off x="430213" y="1828800"/>
            <a:ext cx="6580187" cy="4267200"/>
          </a:xfrm>
        </p:spPr>
        <p:txBody>
          <a:bodyPr/>
          <a:lstStyle/>
          <a:p>
            <a:pPr marL="9525" indent="0">
              <a:buNone/>
            </a:pPr>
            <a:r>
              <a:rPr lang="en-US" sz="2000" b="1" dirty="0">
                <a:solidFill>
                  <a:schemeClr val="accent3"/>
                </a:solidFill>
              </a:rPr>
              <a:t>Core Principles of Progressive Enhancement</a:t>
            </a:r>
          </a:p>
          <a:p>
            <a:pPr>
              <a:buClr>
                <a:schemeClr val="accent3"/>
              </a:buClr>
            </a:pPr>
            <a:r>
              <a:rPr lang="en-US" sz="1800" dirty="0"/>
              <a:t>Basic content should be accessible to all web browsers.</a:t>
            </a:r>
          </a:p>
          <a:p>
            <a:pPr>
              <a:buClr>
                <a:schemeClr val="accent3"/>
              </a:buClr>
            </a:pPr>
            <a:r>
              <a:rPr lang="en-US" sz="1800" dirty="0"/>
              <a:t>Basic functionality should be accessible to all web browsers.</a:t>
            </a:r>
          </a:p>
          <a:p>
            <a:pPr>
              <a:buClr>
                <a:schemeClr val="accent3"/>
              </a:buClr>
            </a:pPr>
            <a:r>
              <a:rPr lang="en-US" sz="1800" dirty="0"/>
              <a:t>Sparse, semantic markup contains all content.</a:t>
            </a:r>
          </a:p>
          <a:p>
            <a:pPr>
              <a:buClr>
                <a:schemeClr val="accent3"/>
              </a:buClr>
            </a:pPr>
            <a:r>
              <a:rPr lang="en-US" sz="1800" i="1" dirty="0"/>
              <a:t>Enhanced</a:t>
            </a:r>
            <a:r>
              <a:rPr lang="en-US" sz="1800" dirty="0"/>
              <a:t> layout provided by externally linked CSS.</a:t>
            </a:r>
          </a:p>
          <a:p>
            <a:pPr>
              <a:buClr>
                <a:schemeClr val="accent3"/>
              </a:buClr>
            </a:pPr>
            <a:r>
              <a:rPr lang="en-US" sz="1800" i="1" dirty="0"/>
              <a:t>Enhanced</a:t>
            </a:r>
            <a:r>
              <a:rPr lang="en-US" sz="1800" dirty="0"/>
              <a:t> behavior provided by unobtrusive, </a:t>
            </a:r>
            <a:br>
              <a:rPr lang="en-US" sz="1800" dirty="0"/>
            </a:br>
            <a:r>
              <a:rPr lang="en-US" sz="1800" dirty="0"/>
              <a:t>externally linked JavaScript.</a:t>
            </a:r>
          </a:p>
          <a:p>
            <a:pPr>
              <a:buClr>
                <a:schemeClr val="accent3"/>
              </a:buClr>
            </a:pPr>
            <a:r>
              <a:rPr lang="en-US" sz="1800" dirty="0"/>
              <a:t>End-user web browser preferences are respected.</a:t>
            </a:r>
          </a:p>
          <a:p>
            <a:pPr marL="9525" indent="0">
              <a:buNone/>
            </a:pPr>
            <a:r>
              <a:rPr lang="en-US" sz="1800" dirty="0"/>
              <a:t>No JavaScript / CSS frameworks that only work </a:t>
            </a:r>
            <a:br>
              <a:rPr lang="en-US" sz="1800" dirty="0"/>
            </a:br>
            <a:r>
              <a:rPr lang="en-US" sz="1800" dirty="0"/>
              <a:t>for the latest couple versions of tech</a:t>
            </a:r>
          </a:p>
        </p:txBody>
      </p:sp>
      <p:sp>
        <p:nvSpPr>
          <p:cNvPr id="13" name="TextBox 12">
            <a:extLst>
              <a:ext uri="{FF2B5EF4-FFF2-40B4-BE49-F238E27FC236}">
                <a16:creationId xmlns:a16="http://schemas.microsoft.com/office/drawing/2014/main" id="{EC9762A4-AAB8-1B47-750A-83049D215D6C}"/>
              </a:ext>
            </a:extLst>
          </p:cNvPr>
          <p:cNvSpPr txBox="1"/>
          <p:nvPr/>
        </p:nvSpPr>
        <p:spPr>
          <a:xfrm>
            <a:off x="457200" y="5638800"/>
            <a:ext cx="5486400" cy="646331"/>
          </a:xfrm>
          <a:prstGeom prst="rect">
            <a:avLst/>
          </a:prstGeom>
          <a:solidFill>
            <a:schemeClr val="bg1">
              <a:lumMod val="95000"/>
            </a:schemeClr>
          </a:solidFill>
        </p:spPr>
        <p:txBody>
          <a:bodyPr wrap="square" lIns="182880" tIns="91440" rIns="182880" bIns="91440" rtlCol="0">
            <a:spAutoFit/>
          </a:bodyPr>
          <a:lstStyle/>
          <a:p>
            <a:r>
              <a:rPr lang="en-US" sz="1000" dirty="0"/>
              <a:t>Source: What is Progressive Enhancement, and why it matters, by Praveen Dubey. November 26, 2018. free code camp: https://</a:t>
            </a:r>
            <a:r>
              <a:rPr lang="en-US" sz="1000" dirty="0" err="1"/>
              <a:t>www.freecodecamp.org</a:t>
            </a:r>
            <a:r>
              <a:rPr lang="en-US" sz="1000" dirty="0"/>
              <a:t>/news/what-is-progressive-enhancement-and-why-it-matters-e80c7aaf834a/</a:t>
            </a:r>
          </a:p>
        </p:txBody>
      </p:sp>
      <p:sp>
        <p:nvSpPr>
          <p:cNvPr id="3" name="Slide Number Placeholder 2">
            <a:extLst>
              <a:ext uri="{FF2B5EF4-FFF2-40B4-BE49-F238E27FC236}">
                <a16:creationId xmlns:a16="http://schemas.microsoft.com/office/drawing/2014/main" id="{6E2C5B8F-0F94-E229-A45A-0E0264C5187D}"/>
              </a:ext>
            </a:extLst>
          </p:cNvPr>
          <p:cNvSpPr>
            <a:spLocks noGrp="1"/>
          </p:cNvSpPr>
          <p:nvPr>
            <p:ph type="sldNum" sz="quarter" idx="12"/>
          </p:nvPr>
        </p:nvSpPr>
        <p:spPr/>
        <p:txBody>
          <a:bodyPr/>
          <a:lstStyle/>
          <a:p>
            <a:fld id="{BECF63ED-5365-0347-943C-46237B9951C9}" type="slidenum">
              <a:rPr lang="en-US" smtClean="0"/>
              <a:t>25</a:t>
            </a:fld>
            <a:endParaRPr lang="en-US" dirty="0"/>
          </a:p>
        </p:txBody>
      </p:sp>
    </p:spTree>
    <p:extLst>
      <p:ext uri="{BB962C8B-B14F-4D97-AF65-F5344CB8AC3E}">
        <p14:creationId xmlns:p14="http://schemas.microsoft.com/office/powerpoint/2010/main" val="2947974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5136"/>
          </a:schemeClr>
        </a:solidFill>
        <a:effectLst/>
      </p:bgPr>
    </p:bg>
    <p:spTree>
      <p:nvGrpSpPr>
        <p:cNvPr id="1" name="">
          <a:extLst>
            <a:ext uri="{FF2B5EF4-FFF2-40B4-BE49-F238E27FC236}">
              <a16:creationId xmlns:a16="http://schemas.microsoft.com/office/drawing/2014/main" id="{A4587393-A079-A21F-2CF0-19E5A8A635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68521C-C262-667E-0FC8-8927DBF47F72}"/>
              </a:ext>
            </a:extLst>
          </p:cNvPr>
          <p:cNvSpPr>
            <a:spLocks noGrp="1"/>
          </p:cNvSpPr>
          <p:nvPr>
            <p:ph type="title"/>
          </p:nvPr>
        </p:nvSpPr>
        <p:spPr/>
        <p:txBody>
          <a:bodyPr anchor="ctr" anchorCtr="0"/>
          <a:lstStyle/>
          <a:p>
            <a:r>
              <a:rPr lang="en-US" sz="3000" dirty="0">
                <a:latin typeface="Arial Black" panose="020B0604020202020204" pitchFamily="34" charset="0"/>
                <a:cs typeface="Arial Black" panose="020B0604020202020204" pitchFamily="34" charset="0"/>
              </a:rPr>
              <a:t>Progressive Enhancement vs Graceful Degradation</a:t>
            </a:r>
          </a:p>
        </p:txBody>
      </p:sp>
      <p:sp>
        <p:nvSpPr>
          <p:cNvPr id="4" name="Text Placeholder 3">
            <a:extLst>
              <a:ext uri="{FF2B5EF4-FFF2-40B4-BE49-F238E27FC236}">
                <a16:creationId xmlns:a16="http://schemas.microsoft.com/office/drawing/2014/main" id="{154693D5-1DA3-B249-FB79-CD4503040EDC}"/>
              </a:ext>
            </a:extLst>
          </p:cNvPr>
          <p:cNvSpPr>
            <a:spLocks noGrp="1"/>
          </p:cNvSpPr>
          <p:nvPr>
            <p:ph type="body" sz="quarter" idx="13"/>
          </p:nvPr>
        </p:nvSpPr>
        <p:spPr>
          <a:xfrm>
            <a:off x="457200" y="914400"/>
            <a:ext cx="9704832" cy="1066800"/>
          </a:xfrm>
        </p:spPr>
        <p:txBody>
          <a:bodyPr numCol="1" spcCol="182880" anchor="t" anchorCtr="0"/>
          <a:lstStyle/>
          <a:p>
            <a:pPr marL="9525" indent="0">
              <a:lnSpc>
                <a:spcPct val="120000"/>
              </a:lnSpc>
              <a:buNone/>
            </a:pPr>
            <a:r>
              <a:rPr lang="en-US" sz="2400" dirty="0">
                <a:solidFill>
                  <a:schemeClr val="tx1"/>
                </a:solidFill>
              </a:rPr>
              <a:t>Both graceful degradation and progressive enhancement consider how well a site works in a variety of browsers on a variety of devices. The key is where they place their focus and how this affects workflow.</a:t>
            </a:r>
          </a:p>
        </p:txBody>
      </p:sp>
      <p:sp>
        <p:nvSpPr>
          <p:cNvPr id="5" name="Content Placeholder 4">
            <a:extLst>
              <a:ext uri="{FF2B5EF4-FFF2-40B4-BE49-F238E27FC236}">
                <a16:creationId xmlns:a16="http://schemas.microsoft.com/office/drawing/2014/main" id="{E8C96CD5-10EE-B2BB-DE18-45AE17F28C76}"/>
              </a:ext>
            </a:extLst>
          </p:cNvPr>
          <p:cNvSpPr>
            <a:spLocks noGrp="1"/>
          </p:cNvSpPr>
          <p:nvPr>
            <p:ph sz="quarter" idx="15"/>
          </p:nvPr>
        </p:nvSpPr>
        <p:spPr>
          <a:xfrm>
            <a:off x="304800" y="2667001"/>
            <a:ext cx="11658600" cy="2590800"/>
          </a:xfrm>
        </p:spPr>
        <p:txBody>
          <a:bodyPr numCol="2" spcCol="2468880"/>
          <a:lstStyle/>
          <a:p>
            <a:pPr marL="0" indent="0" algn="r">
              <a:spcBef>
                <a:spcPts val="100000"/>
              </a:spcBef>
              <a:spcAft>
                <a:spcPts val="1200"/>
              </a:spcAft>
              <a:buNone/>
            </a:pPr>
            <a:r>
              <a:rPr lang="en-US" sz="2800" dirty="0">
                <a:solidFill>
                  <a:schemeClr val="accent3"/>
                </a:solidFill>
              </a:rPr>
              <a:t>Progressive enhancement</a:t>
            </a:r>
            <a:br>
              <a:rPr lang="en-US" sz="1800" dirty="0">
                <a:solidFill>
                  <a:schemeClr val="accent3"/>
                </a:solidFill>
              </a:rPr>
            </a:br>
            <a:r>
              <a:rPr lang="en-US" sz="1800" dirty="0">
                <a:solidFill>
                  <a:schemeClr val="accent3"/>
                </a:solidFill>
              </a:rPr>
              <a:t>focus on content, not devices or browsers</a:t>
            </a:r>
          </a:p>
          <a:p>
            <a:pPr>
              <a:spcBef>
                <a:spcPts val="0"/>
              </a:spcBef>
              <a:spcAft>
                <a:spcPts val="600"/>
              </a:spcAft>
              <a:buClr>
                <a:schemeClr val="accent3"/>
              </a:buClr>
            </a:pPr>
            <a:r>
              <a:rPr lang="en-US" sz="1600" dirty="0"/>
              <a:t>Content is what people need.</a:t>
            </a:r>
          </a:p>
          <a:p>
            <a:pPr>
              <a:spcBef>
                <a:spcPts val="0"/>
              </a:spcBef>
              <a:spcAft>
                <a:spcPts val="600"/>
              </a:spcAft>
              <a:buClr>
                <a:schemeClr val="accent3"/>
              </a:buClr>
            </a:pPr>
            <a:r>
              <a:rPr lang="en-US" sz="1600" dirty="0"/>
              <a:t>Enhancement… </a:t>
            </a:r>
            <a:r>
              <a:rPr lang="en-US" sz="1600" i="1" dirty="0"/>
              <a:t>enhances</a:t>
            </a:r>
            <a:r>
              <a:rPr lang="en-US" sz="1600" dirty="0"/>
              <a:t>!</a:t>
            </a:r>
          </a:p>
          <a:p>
            <a:pPr>
              <a:spcBef>
                <a:spcPts val="0"/>
              </a:spcBef>
              <a:spcAft>
                <a:spcPts val="600"/>
              </a:spcAft>
              <a:buClr>
                <a:schemeClr val="accent3"/>
              </a:buClr>
            </a:pPr>
            <a:r>
              <a:rPr lang="en-US" sz="1600" dirty="0"/>
              <a:t>Progressive enhancement mindset starts from the content out</a:t>
            </a:r>
          </a:p>
          <a:p>
            <a:pPr>
              <a:spcBef>
                <a:spcPts val="0"/>
              </a:spcBef>
              <a:spcAft>
                <a:spcPts val="600"/>
              </a:spcAft>
              <a:buClr>
                <a:schemeClr val="accent3"/>
              </a:buClr>
            </a:pPr>
            <a:r>
              <a:rPr lang="en-US" sz="1600" dirty="0"/>
              <a:t>Start with content, then style, then behavior</a:t>
            </a:r>
          </a:p>
          <a:p>
            <a:pPr marL="0" indent="0">
              <a:spcBef>
                <a:spcPts val="30000"/>
              </a:spcBef>
              <a:spcAft>
                <a:spcPts val="1200"/>
              </a:spcAft>
              <a:buNone/>
            </a:pPr>
            <a:r>
              <a:rPr lang="en-US" sz="2800" dirty="0">
                <a:solidFill>
                  <a:srgbClr val="C00000"/>
                </a:solidFill>
              </a:rPr>
              <a:t>Graceful degradation</a:t>
            </a:r>
            <a:br>
              <a:rPr lang="en-US" sz="1800" dirty="0">
                <a:solidFill>
                  <a:srgbClr val="C00000"/>
                </a:solidFill>
              </a:rPr>
            </a:br>
            <a:r>
              <a:rPr lang="en-US" sz="1800" dirty="0">
                <a:solidFill>
                  <a:srgbClr val="C00000"/>
                </a:solidFill>
              </a:rPr>
              <a:t>focus on the most advanced tech</a:t>
            </a:r>
          </a:p>
          <a:p>
            <a:pPr>
              <a:spcBef>
                <a:spcPts val="0"/>
              </a:spcBef>
              <a:spcAft>
                <a:spcPts val="600"/>
              </a:spcAft>
              <a:buClr>
                <a:srgbClr val="C00000"/>
              </a:buClr>
            </a:pPr>
            <a:r>
              <a:rPr lang="en-US" sz="1600" dirty="0"/>
              <a:t>Testing older, less capable tech happens at development end, usually just previous version</a:t>
            </a:r>
          </a:p>
          <a:p>
            <a:pPr>
              <a:spcBef>
                <a:spcPts val="0"/>
              </a:spcBef>
              <a:spcAft>
                <a:spcPts val="600"/>
              </a:spcAft>
              <a:buClr>
                <a:srgbClr val="C00000"/>
              </a:buClr>
            </a:pPr>
            <a:r>
              <a:rPr lang="en-US" sz="1600" dirty="0"/>
              <a:t>Older tech has a lesser, passable experience, only intolerable issues are fixed, if found</a:t>
            </a:r>
          </a:p>
          <a:p>
            <a:pPr>
              <a:spcBef>
                <a:spcPts val="0"/>
              </a:spcBef>
              <a:spcAft>
                <a:spcPts val="600"/>
              </a:spcAft>
            </a:pPr>
            <a:endParaRPr lang="en-US" sz="1600" dirty="0"/>
          </a:p>
        </p:txBody>
      </p:sp>
      <p:grpSp>
        <p:nvGrpSpPr>
          <p:cNvPr id="24" name="Group 23">
            <a:extLst>
              <a:ext uri="{FF2B5EF4-FFF2-40B4-BE49-F238E27FC236}">
                <a16:creationId xmlns:a16="http://schemas.microsoft.com/office/drawing/2014/main" id="{1AC9B707-79CF-46F2-9671-2D1A0DEFD25F}"/>
              </a:ext>
              <a:ext uri="{C183D7F6-B498-43B3-948B-1728B52AA6E4}">
                <adec:decorative xmlns:adec="http://schemas.microsoft.com/office/drawing/2017/decorative" val="1"/>
              </a:ext>
            </a:extLst>
          </p:cNvPr>
          <p:cNvGrpSpPr/>
          <p:nvPr/>
        </p:nvGrpSpPr>
        <p:grpSpPr>
          <a:xfrm>
            <a:off x="4800600" y="2895600"/>
            <a:ext cx="2438400" cy="1524000"/>
            <a:chOff x="2647950" y="5410200"/>
            <a:chExt cx="1463040" cy="914400"/>
          </a:xfrm>
        </p:grpSpPr>
        <p:pic>
          <p:nvPicPr>
            <p:cNvPr id="21" name="Graphic 20" descr="Robot with solid fill">
              <a:extLst>
                <a:ext uri="{FF2B5EF4-FFF2-40B4-BE49-F238E27FC236}">
                  <a16:creationId xmlns:a16="http://schemas.microsoft.com/office/drawing/2014/main" id="{91033FBA-7D03-ADE1-3E1B-FEE89FE791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590" y="5410200"/>
              <a:ext cx="914400" cy="914400"/>
            </a:xfrm>
            <a:prstGeom prst="rect">
              <a:avLst/>
            </a:prstGeom>
          </p:spPr>
        </p:pic>
        <p:pic>
          <p:nvPicPr>
            <p:cNvPr id="23" name="Graphic 22" descr="Robot outline">
              <a:extLst>
                <a:ext uri="{FF2B5EF4-FFF2-40B4-BE49-F238E27FC236}">
                  <a16:creationId xmlns:a16="http://schemas.microsoft.com/office/drawing/2014/main" id="{7DDE0448-55B0-0FEC-A6A0-D758D8B36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647950" y="5410200"/>
              <a:ext cx="914400" cy="914400"/>
            </a:xfrm>
            <a:prstGeom prst="rect">
              <a:avLst/>
            </a:prstGeom>
          </p:spPr>
        </p:pic>
      </p:grpSp>
      <p:sp>
        <p:nvSpPr>
          <p:cNvPr id="6" name="TextBox 5">
            <a:extLst>
              <a:ext uri="{FF2B5EF4-FFF2-40B4-BE49-F238E27FC236}">
                <a16:creationId xmlns:a16="http://schemas.microsoft.com/office/drawing/2014/main" id="{C51EBC1E-8855-24B6-5C54-BF1424C0789D}"/>
              </a:ext>
            </a:extLst>
          </p:cNvPr>
          <p:cNvSpPr txBox="1"/>
          <p:nvPr/>
        </p:nvSpPr>
        <p:spPr>
          <a:xfrm>
            <a:off x="6019800" y="5334000"/>
            <a:ext cx="5486400" cy="954107"/>
          </a:xfrm>
          <a:prstGeom prst="rect">
            <a:avLst/>
          </a:prstGeom>
          <a:solidFill>
            <a:schemeClr val="bg1">
              <a:lumMod val="95000"/>
            </a:schemeClr>
          </a:solidFill>
        </p:spPr>
        <p:txBody>
          <a:bodyPr wrap="square" lIns="182880" tIns="91440" rIns="182880" bIns="91440" rtlCol="0">
            <a:spAutoFit/>
          </a:bodyPr>
          <a:lstStyle/>
          <a:p>
            <a:r>
              <a:rPr lang="en-US" sz="1000" dirty="0"/>
              <a:t>Sources: Understanding Progressive Enhancement by Aaron Gustafson, October 07, 2008. A List Apart: https://</a:t>
            </a:r>
            <a:r>
              <a:rPr lang="en-US" sz="1000" dirty="0" err="1"/>
              <a:t>alistapart.com</a:t>
            </a:r>
            <a:r>
              <a:rPr lang="en-US" sz="1000" dirty="0"/>
              <a:t>/article/</a:t>
            </a:r>
            <a:r>
              <a:rPr lang="en-US" sz="1000" dirty="0" err="1"/>
              <a:t>understandingprogressiveenhancement</a:t>
            </a:r>
            <a:r>
              <a:rPr lang="en-US" sz="1000" dirty="0"/>
              <a:t>/</a:t>
            </a:r>
          </a:p>
          <a:p>
            <a:endParaRPr lang="en-US" sz="1000" dirty="0"/>
          </a:p>
          <a:p>
            <a:r>
              <a:rPr lang="en-US" sz="1000" dirty="0"/>
              <a:t>The Role of Enhancement in Web Design. Raluca </a:t>
            </a:r>
            <a:r>
              <a:rPr lang="en-US" sz="1000" dirty="0" err="1"/>
              <a:t>Budiu</a:t>
            </a:r>
            <a:r>
              <a:rPr lang="en-US" sz="1000" dirty="0"/>
              <a:t>, NN Group, May 1, 201.6 https://</a:t>
            </a:r>
            <a:r>
              <a:rPr lang="en-US" sz="1000" dirty="0" err="1"/>
              <a:t>www.nngroup.com</a:t>
            </a:r>
            <a:r>
              <a:rPr lang="en-US" sz="1000" dirty="0"/>
              <a:t>/articles/enhancement/</a:t>
            </a:r>
          </a:p>
        </p:txBody>
      </p:sp>
      <p:sp>
        <p:nvSpPr>
          <p:cNvPr id="2" name="Slide Number Placeholder 1">
            <a:extLst>
              <a:ext uri="{FF2B5EF4-FFF2-40B4-BE49-F238E27FC236}">
                <a16:creationId xmlns:a16="http://schemas.microsoft.com/office/drawing/2014/main" id="{025FE0D7-D3AF-7AB0-EE1F-1D4851EAADA1}"/>
              </a:ext>
            </a:extLst>
          </p:cNvPr>
          <p:cNvSpPr>
            <a:spLocks noGrp="1"/>
          </p:cNvSpPr>
          <p:nvPr>
            <p:ph type="sldNum" sz="quarter" idx="12"/>
          </p:nvPr>
        </p:nvSpPr>
        <p:spPr/>
        <p:txBody>
          <a:bodyPr/>
          <a:lstStyle/>
          <a:p>
            <a:fld id="{BECF63ED-5365-0347-943C-46237B9951C9}" type="slidenum">
              <a:rPr lang="en-US" smtClean="0"/>
              <a:t>26</a:t>
            </a:fld>
            <a:endParaRPr lang="en-US" dirty="0"/>
          </a:p>
        </p:txBody>
      </p:sp>
    </p:spTree>
    <p:extLst>
      <p:ext uri="{BB962C8B-B14F-4D97-AF65-F5344CB8AC3E}">
        <p14:creationId xmlns:p14="http://schemas.microsoft.com/office/powerpoint/2010/main" val="236840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4400" dirty="0">
                <a:latin typeface="Arial Black" panose="020B0604020202020204" pitchFamily="34" charset="0"/>
                <a:cs typeface="Arial Black" panose="020B0604020202020204" pitchFamily="34" charset="0"/>
              </a:rPr>
              <a:t>Deliver just what’s needed</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type="body" sz="quarter" idx="13"/>
          </p:nvPr>
        </p:nvSpPr>
        <p:spPr>
          <a:xfrm>
            <a:off x="1143000" y="1447800"/>
            <a:ext cx="6659880" cy="4343400"/>
          </a:xfrm>
        </p:spPr>
        <p:txBody>
          <a:bodyPr anchor="t" anchorCtr="0"/>
          <a:lstStyle/>
          <a:p>
            <a:pPr marL="457200" indent="-457200">
              <a:lnSpc>
                <a:spcPct val="120000"/>
              </a:lnSpc>
              <a:spcBef>
                <a:spcPts val="0"/>
              </a:spcBef>
              <a:spcAft>
                <a:spcPts val="2400"/>
              </a:spcAft>
              <a:buClr>
                <a:schemeClr val="accent3"/>
              </a:buClr>
              <a:buFont typeface="+mj-lt"/>
              <a:buAutoNum type="arabicPeriod"/>
            </a:pPr>
            <a:r>
              <a:rPr lang="en-US" b="1" dirty="0"/>
              <a:t>Deliver the content.</a:t>
            </a:r>
          </a:p>
          <a:p>
            <a:pPr marL="457200" indent="-457200">
              <a:lnSpc>
                <a:spcPct val="120000"/>
              </a:lnSpc>
              <a:spcBef>
                <a:spcPts val="0"/>
              </a:spcBef>
              <a:spcAft>
                <a:spcPts val="2400"/>
              </a:spcAft>
              <a:buClr>
                <a:schemeClr val="accent3"/>
              </a:buClr>
              <a:buFont typeface="+mj-lt"/>
              <a:buAutoNum type="arabicPeriod"/>
            </a:pPr>
            <a:r>
              <a:rPr lang="en-US" b="1" dirty="0"/>
              <a:t>Identify the key functionality of the feature you want to implement.</a:t>
            </a:r>
          </a:p>
          <a:p>
            <a:pPr marL="457200" indent="-457200">
              <a:lnSpc>
                <a:spcPct val="120000"/>
              </a:lnSpc>
              <a:spcBef>
                <a:spcPts val="0"/>
              </a:spcBef>
              <a:spcAft>
                <a:spcPts val="2400"/>
              </a:spcAft>
              <a:buClr>
                <a:schemeClr val="accent3"/>
              </a:buClr>
              <a:buFont typeface="+mj-lt"/>
              <a:buAutoNum type="arabicPeriod"/>
            </a:pPr>
            <a:r>
              <a:rPr lang="en-US" b="1" dirty="0"/>
              <a:t>Provide this functionality with </a:t>
            </a:r>
            <a:br>
              <a:rPr lang="en-US" b="1" dirty="0"/>
            </a:br>
            <a:r>
              <a:rPr lang="en-US" b="1" dirty="0"/>
              <a:t>the simplest technology.</a:t>
            </a:r>
          </a:p>
          <a:p>
            <a:pPr marL="457200" indent="-457200">
              <a:lnSpc>
                <a:spcPct val="120000"/>
              </a:lnSpc>
              <a:spcBef>
                <a:spcPts val="0"/>
              </a:spcBef>
              <a:spcAft>
                <a:spcPts val="2400"/>
              </a:spcAft>
              <a:buClr>
                <a:schemeClr val="accent3"/>
              </a:buClr>
              <a:buFont typeface="+mj-lt"/>
              <a:buAutoNum type="arabicPeriod"/>
            </a:pPr>
            <a:r>
              <a:rPr lang="en-US" b="1" i="1" dirty="0"/>
              <a:t>Enhance!</a:t>
            </a:r>
          </a:p>
        </p:txBody>
      </p:sp>
      <p:grpSp>
        <p:nvGrpSpPr>
          <p:cNvPr id="11" name="Group 10">
            <a:extLst>
              <a:ext uri="{FF2B5EF4-FFF2-40B4-BE49-F238E27FC236}">
                <a16:creationId xmlns:a16="http://schemas.microsoft.com/office/drawing/2014/main" id="{DC5597C1-BAB5-278B-8642-6C8DF9BC5436}"/>
              </a:ext>
              <a:ext uri="{C183D7F6-B498-43B3-948B-1728B52AA6E4}">
                <adec:decorative xmlns:adec="http://schemas.microsoft.com/office/drawing/2017/decorative" val="1"/>
              </a:ext>
            </a:extLst>
          </p:cNvPr>
          <p:cNvGrpSpPr/>
          <p:nvPr/>
        </p:nvGrpSpPr>
        <p:grpSpPr>
          <a:xfrm>
            <a:off x="7345801" y="490402"/>
            <a:ext cx="3657600" cy="5294108"/>
            <a:chOff x="7345801" y="490402"/>
            <a:chExt cx="3657600" cy="5294108"/>
          </a:xfrm>
        </p:grpSpPr>
        <p:pic>
          <p:nvPicPr>
            <p:cNvPr id="3" name="Graphic 2">
              <a:extLst>
                <a:ext uri="{FF2B5EF4-FFF2-40B4-BE49-F238E27FC236}">
                  <a16:creationId xmlns:a16="http://schemas.microsoft.com/office/drawing/2014/main" id="{C2D6696E-8027-8459-75F6-E497D4FF97E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5801" y="1066800"/>
              <a:ext cx="3657600" cy="4717710"/>
            </a:xfrm>
            <a:prstGeom prst="rect">
              <a:avLst/>
            </a:prstGeom>
            <a:effectLst>
              <a:outerShdw dist="63500" dir="2700000" algn="tl" rotWithShape="0">
                <a:schemeClr val="accent3"/>
              </a:outerShdw>
            </a:effectLst>
          </p:spPr>
        </p:pic>
        <p:pic>
          <p:nvPicPr>
            <p:cNvPr id="6" name="Graphic 5" descr="Sparkler with solid fill">
              <a:extLst>
                <a:ext uri="{FF2B5EF4-FFF2-40B4-BE49-F238E27FC236}">
                  <a16:creationId xmlns:a16="http://schemas.microsoft.com/office/drawing/2014/main" id="{1D9F6455-F0FE-0369-492F-DACCCEB9F0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53483" flipH="1">
              <a:off x="8828851" y="490402"/>
              <a:ext cx="2083329" cy="2083329"/>
            </a:xfrm>
            <a:prstGeom prst="rect">
              <a:avLst/>
            </a:prstGeom>
            <a:effectLst>
              <a:outerShdw dist="38099" dir="2550178" algn="tl" rotWithShape="0">
                <a:schemeClr val="accent3">
                  <a:lumMod val="20000"/>
                  <a:lumOff val="80000"/>
                </a:schemeClr>
              </a:outerShdw>
            </a:effectLst>
          </p:spPr>
        </p:pic>
      </p:gr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p:txBody>
          <a:bodyPr/>
          <a:lstStyle/>
          <a:p>
            <a:fld id="{BECF63ED-5365-0347-943C-46237B9951C9}" type="slidenum">
              <a:rPr lang="en-US" smtClean="0"/>
              <a:pPr/>
              <a:t>27</a:t>
            </a:fld>
            <a:endParaRPr lang="en-US" dirty="0"/>
          </a:p>
        </p:txBody>
      </p:sp>
    </p:spTree>
    <p:extLst>
      <p:ext uri="{BB962C8B-B14F-4D97-AF65-F5344CB8AC3E}">
        <p14:creationId xmlns:p14="http://schemas.microsoft.com/office/powerpoint/2010/main" val="235796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C14459B-CC54-A548-57CC-37DB9C9EFB61}"/>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237A33D0-826C-85F3-183F-A50FE348F43D}"/>
              </a:ext>
            </a:extLst>
          </p:cNvPr>
          <p:cNvSpPr>
            <a:spLocks noGrp="1"/>
          </p:cNvSpPr>
          <p:nvPr>
            <p:ph type="title"/>
          </p:nvPr>
        </p:nvSpPr>
        <p:spPr>
          <a:xfrm>
            <a:off x="426720" y="228600"/>
            <a:ext cx="11338560" cy="762000"/>
          </a:xfrm>
        </p:spPr>
        <p:txBody>
          <a:bodyPr anchor="t" anchorCtr="0"/>
          <a:lstStyle/>
          <a:p>
            <a:pPr>
              <a:lnSpc>
                <a:spcPct val="100000"/>
              </a:lnSpc>
            </a:pPr>
            <a:r>
              <a:rPr lang="en-US" sz="2000" dirty="0">
                <a:solidFill>
                  <a:schemeClr val="tx1"/>
                </a:solidFill>
                <a:latin typeface="+mj-lt"/>
              </a:rPr>
              <a:t>How to Progressive Enhancement</a:t>
            </a:r>
            <a:br>
              <a:rPr lang="en-US" dirty="0">
                <a:latin typeface="+mj-lt"/>
              </a:rPr>
            </a:br>
            <a:r>
              <a:rPr lang="en-US" dirty="0">
                <a:latin typeface="Arial Black" panose="020B0604020202020204" pitchFamily="34" charset="0"/>
                <a:cs typeface="Arial Black" panose="020B0604020202020204" pitchFamily="34" charset="0"/>
              </a:rPr>
              <a:t>example</a:t>
            </a:r>
          </a:p>
        </p:txBody>
      </p:sp>
      <p:sp>
        <p:nvSpPr>
          <p:cNvPr id="19" name="Text Placeholder 18">
            <a:extLst>
              <a:ext uri="{FF2B5EF4-FFF2-40B4-BE49-F238E27FC236}">
                <a16:creationId xmlns:a16="http://schemas.microsoft.com/office/drawing/2014/main" id="{BB694D4B-F7DF-1D71-C056-A9F7A53FF12D}"/>
              </a:ext>
            </a:extLst>
          </p:cNvPr>
          <p:cNvSpPr>
            <a:spLocks noGrp="1"/>
          </p:cNvSpPr>
          <p:nvPr>
            <p:ph type="body" sz="quarter" idx="13"/>
          </p:nvPr>
        </p:nvSpPr>
        <p:spPr>
          <a:xfrm>
            <a:off x="426720" y="1371600"/>
            <a:ext cx="3383280" cy="4572000"/>
          </a:xfrm>
        </p:spPr>
        <p:txBody>
          <a:bodyPr/>
          <a:lstStyle/>
          <a:p>
            <a:pPr marL="9525" indent="0">
              <a:spcBef>
                <a:spcPts val="0"/>
              </a:spcBef>
              <a:spcAft>
                <a:spcPts val="600"/>
              </a:spcAft>
              <a:buNone/>
            </a:pPr>
            <a:r>
              <a:rPr lang="en-US" sz="1200" b="1" dirty="0">
                <a:latin typeface="+mj-lt"/>
              </a:rPr>
              <a:t>Example for Basic Video Card</a:t>
            </a:r>
          </a:p>
          <a:p>
            <a:pPr marL="171450" indent="-171450">
              <a:spcBef>
                <a:spcPts val="0"/>
              </a:spcBef>
              <a:spcAft>
                <a:spcPts val="600"/>
              </a:spcAft>
            </a:pPr>
            <a:r>
              <a:rPr lang="en-US" sz="1200" dirty="0"/>
              <a:t>Title</a:t>
            </a:r>
          </a:p>
          <a:p>
            <a:pPr marL="171450" indent="-171450">
              <a:spcBef>
                <a:spcPts val="0"/>
              </a:spcBef>
              <a:spcAft>
                <a:spcPts val="600"/>
              </a:spcAft>
            </a:pPr>
            <a:r>
              <a:rPr lang="en-US" sz="1200" dirty="0"/>
              <a:t>Description</a:t>
            </a:r>
          </a:p>
          <a:p>
            <a:pPr marL="171450" indent="-171450">
              <a:spcBef>
                <a:spcPts val="0"/>
              </a:spcBef>
              <a:spcAft>
                <a:spcPts val="600"/>
              </a:spcAft>
            </a:pPr>
            <a:r>
              <a:rPr lang="en-US" sz="1200" dirty="0"/>
              <a:t>Duration of video</a:t>
            </a:r>
          </a:p>
          <a:p>
            <a:pPr marL="171450" indent="-171450">
              <a:spcBef>
                <a:spcPts val="0"/>
              </a:spcBef>
              <a:spcAft>
                <a:spcPts val="600"/>
              </a:spcAft>
            </a:pPr>
            <a:r>
              <a:rPr lang="en-US" sz="1200" dirty="0"/>
              <a:t>Link to video service in a box with indication of external link</a:t>
            </a:r>
          </a:p>
          <a:p>
            <a:pPr marL="9525" indent="0">
              <a:spcBef>
                <a:spcPts val="0"/>
              </a:spcBef>
              <a:spcAft>
                <a:spcPts val="600"/>
              </a:spcAft>
              <a:buNone/>
            </a:pPr>
            <a:r>
              <a:rPr lang="en-US" sz="1200" b="1" dirty="0">
                <a:latin typeface="+mj-lt"/>
              </a:rPr>
              <a:t>Enhancement 1</a:t>
            </a:r>
          </a:p>
          <a:p>
            <a:pPr marL="171450" indent="-171450">
              <a:spcBef>
                <a:spcPts val="0"/>
              </a:spcBef>
              <a:spcAft>
                <a:spcPts val="600"/>
              </a:spcAft>
            </a:pPr>
            <a:r>
              <a:rPr lang="en-US" sz="1200" dirty="0"/>
              <a:t>Same as above</a:t>
            </a:r>
          </a:p>
          <a:p>
            <a:pPr marL="171450" indent="-171450">
              <a:spcBef>
                <a:spcPts val="0"/>
              </a:spcBef>
              <a:spcAft>
                <a:spcPts val="600"/>
              </a:spcAft>
            </a:pPr>
            <a:r>
              <a:rPr lang="en-US" sz="1200" dirty="0"/>
              <a:t>Poster image of video with alt text</a:t>
            </a:r>
          </a:p>
          <a:p>
            <a:pPr marL="171450" indent="-171450">
              <a:spcBef>
                <a:spcPts val="0"/>
              </a:spcBef>
              <a:spcAft>
                <a:spcPts val="600"/>
              </a:spcAft>
            </a:pPr>
            <a:r>
              <a:rPr lang="en-US" sz="1200" dirty="0"/>
              <a:t>Set dimensions on poster container so that the screen will not shift when image loads</a:t>
            </a:r>
          </a:p>
          <a:p>
            <a:pPr marL="9525" indent="0">
              <a:spcBef>
                <a:spcPts val="0"/>
              </a:spcBef>
              <a:spcAft>
                <a:spcPts val="600"/>
              </a:spcAft>
              <a:buNone/>
            </a:pPr>
            <a:r>
              <a:rPr lang="en-US" sz="1200" b="1" dirty="0">
                <a:latin typeface="+mj-lt"/>
              </a:rPr>
              <a:t>Enhancement 2</a:t>
            </a:r>
          </a:p>
          <a:p>
            <a:pPr marL="171450" indent="-171450">
              <a:spcBef>
                <a:spcPts val="0"/>
              </a:spcBef>
              <a:spcAft>
                <a:spcPts val="600"/>
              </a:spcAft>
            </a:pPr>
            <a:r>
              <a:rPr lang="en-US" sz="1200" dirty="0"/>
              <a:t>Same as above</a:t>
            </a:r>
          </a:p>
          <a:p>
            <a:pPr marL="171450" indent="-171450">
              <a:spcBef>
                <a:spcPts val="0"/>
              </a:spcBef>
              <a:spcAft>
                <a:spcPts val="600"/>
              </a:spcAft>
            </a:pPr>
            <a:r>
              <a:rPr lang="en-US" sz="1200" dirty="0"/>
              <a:t>Embedded video that does not auto-play, only play on user action</a:t>
            </a:r>
          </a:p>
          <a:p>
            <a:pPr marL="171450" indent="-171450">
              <a:spcBef>
                <a:spcPts val="0"/>
              </a:spcBef>
              <a:spcAft>
                <a:spcPts val="600"/>
              </a:spcAft>
            </a:pPr>
            <a:r>
              <a:rPr lang="en-US" sz="1200" dirty="0"/>
              <a:t>Include size of the video</a:t>
            </a:r>
          </a:p>
        </p:txBody>
      </p:sp>
      <p:grpSp>
        <p:nvGrpSpPr>
          <p:cNvPr id="15" name="Group 14" descr="How to design a progressive enhancement video card">
            <a:extLst>
              <a:ext uri="{FF2B5EF4-FFF2-40B4-BE49-F238E27FC236}">
                <a16:creationId xmlns:a16="http://schemas.microsoft.com/office/drawing/2014/main" id="{8D078228-B0F3-8345-988F-072BEB666270}"/>
              </a:ext>
            </a:extLst>
          </p:cNvPr>
          <p:cNvGrpSpPr/>
          <p:nvPr/>
        </p:nvGrpSpPr>
        <p:grpSpPr>
          <a:xfrm>
            <a:off x="3868669" y="533400"/>
            <a:ext cx="8320348" cy="6245610"/>
            <a:chOff x="3871652" y="627888"/>
            <a:chExt cx="8320348" cy="6245610"/>
          </a:xfrm>
        </p:grpSpPr>
        <p:pic>
          <p:nvPicPr>
            <p:cNvPr id="17" name="Picture 16" descr="Sample of visual wireframe for the images for progressive enhancement">
              <a:extLst>
                <a:ext uri="{FF2B5EF4-FFF2-40B4-BE49-F238E27FC236}">
                  <a16:creationId xmlns:a16="http://schemas.microsoft.com/office/drawing/2014/main" id="{6BFE1455-B15D-5412-2182-BFE3551E319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l="113" r="113"/>
            <a:stretch/>
          </p:blipFill>
          <p:spPr>
            <a:xfrm>
              <a:off x="3871652" y="856488"/>
              <a:ext cx="2704348" cy="5638800"/>
            </a:xfrm>
            <a:prstGeom prst="rect">
              <a:avLst/>
            </a:prstGeom>
            <a:solidFill>
              <a:schemeClr val="tx2"/>
            </a:solidFill>
          </p:spPr>
        </p:pic>
        <p:sp>
          <p:nvSpPr>
            <p:cNvPr id="18" name="TextBox 17">
              <a:extLst>
                <a:ext uri="{FF2B5EF4-FFF2-40B4-BE49-F238E27FC236}">
                  <a16:creationId xmlns:a16="http://schemas.microsoft.com/office/drawing/2014/main" id="{E23E3678-8BB8-B8B0-A7DE-02E24DE3B9BB}"/>
                </a:ext>
              </a:extLst>
            </p:cNvPr>
            <p:cNvSpPr txBox="1"/>
            <p:nvPr/>
          </p:nvSpPr>
          <p:spPr>
            <a:xfrm>
              <a:off x="6479983" y="627888"/>
              <a:ext cx="5712017" cy="6245610"/>
            </a:xfrm>
            <a:prstGeom prst="rect">
              <a:avLst/>
            </a:prstGeom>
            <a:noFill/>
          </p:spPr>
          <p:txBody>
            <a:bodyPr wrap="square" lIns="182880" tIns="91440" rIns="274320" bIns="182880" rtlCol="0">
              <a:noAutofit/>
            </a:bodyPr>
            <a:lstStyle/>
            <a:p>
              <a:pPr algn="l"/>
              <a:r>
                <a:rPr lang="en-US" sz="1200" b="1" i="0" u="none" strike="noStrike" dirty="0">
                  <a:solidFill>
                    <a:srgbClr val="1F2328"/>
                  </a:solidFill>
                  <a:effectLst/>
                </a:rPr>
                <a:t>1 baseline experience</a:t>
              </a:r>
              <a:endParaRPr lang="en-US" sz="1200" dirty="0">
                <a:solidFill>
                  <a:srgbClr val="1F2328"/>
                </a:solidFill>
              </a:endParaRPr>
            </a:p>
            <a:p>
              <a:pPr algn="l">
                <a:spcAft>
                  <a:spcPts val="600"/>
                </a:spcAft>
              </a:pPr>
              <a:r>
                <a:rPr lang="en-US" sz="1200" b="0" i="0" u="none" strike="noStrike" dirty="0">
                  <a:solidFill>
                    <a:srgbClr val="1F2328"/>
                  </a:solidFill>
                  <a:effectLst/>
                </a:rPr>
                <a:t>The first deliverable would be the linked video title text, as follows, perhaps inside a shaded box created with HTML; the entire box may be clickable.</a:t>
              </a:r>
            </a:p>
            <a:p>
              <a:pPr marL="293688" lvl="1">
                <a:spcAft>
                  <a:spcPts val="600"/>
                </a:spcAft>
              </a:pPr>
              <a:r>
                <a:rPr lang="en-US" sz="1100" u="none" strike="noStrike" dirty="0">
                  <a:solidFill>
                    <a:srgbClr val="1F2328"/>
                  </a:solidFill>
                  <a:effectLst/>
                  <a:latin typeface="Consolas" panose="020B0609020204030204" pitchFamily="49" charset="0"/>
                  <a:cs typeface="Consolas" panose="020B0609020204030204" pitchFamily="49" charset="0"/>
                </a:rPr>
                <a:t>&lt;a title="Go to video about disability compensation" class="video-link" </a:t>
              </a:r>
              <a:r>
                <a:rPr lang="en-US" sz="1100" u="none" strike="noStrike" dirty="0" err="1">
                  <a:solidFill>
                    <a:srgbClr val="1F2328"/>
                  </a:solidFill>
                  <a:effectLst/>
                  <a:latin typeface="Consolas" panose="020B0609020204030204" pitchFamily="49" charset="0"/>
                  <a:cs typeface="Consolas" panose="020B0609020204030204" pitchFamily="49" charset="0"/>
                </a:rPr>
                <a:t>href</a:t>
              </a:r>
              <a:r>
                <a:rPr lang="en-US" sz="1100" u="none" strike="noStrike" dirty="0">
                  <a:solidFill>
                    <a:srgbClr val="1F2328"/>
                  </a:solidFill>
                  <a:effectLst/>
                  <a:latin typeface="Consolas" panose="020B0609020204030204" pitchFamily="49" charset="0"/>
                  <a:cs typeface="Consolas" panose="020B0609020204030204" pitchFamily="49" charset="0"/>
                </a:rPr>
                <a:t>="https://</a:t>
              </a:r>
              <a:r>
                <a:rPr lang="en-US" sz="1100" u="none" strike="noStrike" dirty="0" err="1">
                  <a:solidFill>
                    <a:srgbClr val="1F2328"/>
                  </a:solidFill>
                  <a:effectLst/>
                  <a:latin typeface="Consolas" panose="020B0609020204030204" pitchFamily="49" charset="0"/>
                  <a:cs typeface="Consolas" panose="020B0609020204030204" pitchFamily="49" charset="0"/>
                </a:rPr>
                <a:t>www.youtube.com</a:t>
              </a:r>
              <a:r>
                <a:rPr lang="en-US" sz="1100" u="none" strike="noStrike" dirty="0">
                  <a:solidFill>
                    <a:srgbClr val="1F2328"/>
                  </a:solidFill>
                  <a:effectLst/>
                  <a:latin typeface="Consolas" panose="020B0609020204030204" pitchFamily="49" charset="0"/>
                  <a:cs typeface="Consolas" panose="020B0609020204030204" pitchFamily="49" charset="0"/>
                </a:rPr>
                <a:t>/</a:t>
              </a:r>
              <a:r>
                <a:rPr lang="en-US" sz="1100" u="none" strike="noStrike" dirty="0" err="1">
                  <a:solidFill>
                    <a:srgbClr val="1F2328"/>
                  </a:solidFill>
                  <a:effectLst/>
                  <a:latin typeface="Consolas" panose="020B0609020204030204" pitchFamily="49" charset="0"/>
                  <a:cs typeface="Consolas" panose="020B0609020204030204" pitchFamily="49" charset="0"/>
                </a:rPr>
                <a:t>watch?time_continue</a:t>
              </a:r>
              <a:r>
                <a:rPr lang="en-US" sz="1100" u="none" strike="noStrike" dirty="0">
                  <a:solidFill>
                    <a:srgbClr val="1F2328"/>
                  </a:solidFill>
                  <a:effectLst/>
                  <a:latin typeface="Consolas" panose="020B0609020204030204" pitchFamily="49" charset="0"/>
                  <a:cs typeface="Consolas" panose="020B0609020204030204" pitchFamily="49" charset="0"/>
                </a:rPr>
                <a:t>=3&amp;amp;v=xE0LzeRgdAk" target="_blank" </a:t>
              </a:r>
              <a:r>
                <a:rPr lang="en-US" sz="1100" u="none" strike="noStrike" dirty="0" err="1">
                  <a:solidFill>
                    <a:srgbClr val="1F2328"/>
                  </a:solidFill>
                  <a:effectLst/>
                  <a:latin typeface="Consolas" panose="020B0609020204030204" pitchFamily="49" charset="0"/>
                  <a:cs typeface="Consolas" panose="020B0609020204030204" pitchFamily="49" charset="0"/>
                </a:rPr>
                <a:t>rel</a:t>
              </a:r>
              <a:r>
                <a:rPr lang="en-US" sz="1100" u="none" strike="noStrike" dirty="0">
                  <a:solidFill>
                    <a:srgbClr val="1F2328"/>
                  </a:solidFill>
                  <a:effectLst/>
                  <a:latin typeface="Consolas" panose="020B0609020204030204" pitchFamily="49" charset="0"/>
                  <a:cs typeface="Consolas" panose="020B0609020204030204" pitchFamily="49" charset="0"/>
                </a:rPr>
                <a:t>="</a:t>
              </a:r>
              <a:r>
                <a:rPr lang="en-US" sz="1100" u="none" strike="noStrike" dirty="0" err="1">
                  <a:solidFill>
                    <a:srgbClr val="1F2328"/>
                  </a:solidFill>
                  <a:effectLst/>
                  <a:latin typeface="Consolas" panose="020B0609020204030204" pitchFamily="49" charset="0"/>
                  <a:cs typeface="Consolas" panose="020B0609020204030204" pitchFamily="49" charset="0"/>
                </a:rPr>
                <a:t>noopener</a:t>
              </a:r>
              <a:r>
                <a:rPr lang="en-US" sz="1100" u="none" strike="noStrike" dirty="0">
                  <a:solidFill>
                    <a:srgbClr val="1F2328"/>
                  </a:solidFill>
                  <a:effectLst/>
                  <a:latin typeface="Consolas" panose="020B0609020204030204" pitchFamily="49" charset="0"/>
                  <a:cs typeface="Consolas" panose="020B0609020204030204" pitchFamily="49" charset="0"/>
                </a:rPr>
                <a:t> "&gt; View video about disability compensation &lt;</a:t>
              </a:r>
              <a:r>
                <a:rPr lang="en-US" sz="1100" u="none" strike="noStrike" dirty="0" err="1">
                  <a:solidFill>
                    <a:srgbClr val="1F2328"/>
                  </a:solidFill>
                  <a:effectLst/>
                  <a:latin typeface="Consolas" panose="020B0609020204030204" pitchFamily="49" charset="0"/>
                  <a:cs typeface="Consolas" panose="020B0609020204030204" pitchFamily="49" charset="0"/>
                </a:rPr>
                <a:t>dfn</a:t>
              </a:r>
              <a:r>
                <a:rPr lang="en-US" sz="1100" u="none" strike="noStrike" dirty="0">
                  <a:solidFill>
                    <a:srgbClr val="1F2328"/>
                  </a:solidFill>
                  <a:effectLst/>
                  <a:latin typeface="Consolas" panose="020B0609020204030204" pitchFamily="49" charset="0"/>
                  <a:cs typeface="Consolas" panose="020B0609020204030204" pitchFamily="49" charset="0"/>
                </a:rPr>
                <a:t>&gt;on </a:t>
              </a:r>
              <a:r>
                <a:rPr lang="en-US" sz="1100" u="none" strike="noStrike" dirty="0" err="1">
                  <a:solidFill>
                    <a:srgbClr val="1F2328"/>
                  </a:solidFill>
                  <a:effectLst/>
                  <a:latin typeface="Consolas" panose="020B0609020204030204" pitchFamily="49" charset="0"/>
                  <a:cs typeface="Consolas" panose="020B0609020204030204" pitchFamily="49" charset="0"/>
                </a:rPr>
                <a:t>Youtube</a:t>
              </a:r>
              <a:r>
                <a:rPr lang="en-US" sz="1100" u="none" strike="noStrike" dirty="0">
                  <a:solidFill>
                    <a:srgbClr val="1F2328"/>
                  </a:solidFill>
                  <a:effectLst/>
                  <a:latin typeface="Consolas" panose="020B0609020204030204" pitchFamily="49" charset="0"/>
                  <a:cs typeface="Consolas" panose="020B0609020204030204" pitchFamily="49" charset="0"/>
                </a:rPr>
                <a:t>&lt;/</a:t>
              </a:r>
              <a:r>
                <a:rPr lang="en-US" sz="1100" u="none" strike="noStrike" dirty="0" err="1">
                  <a:solidFill>
                    <a:srgbClr val="1F2328"/>
                  </a:solidFill>
                  <a:effectLst/>
                  <a:latin typeface="Consolas" panose="020B0609020204030204" pitchFamily="49" charset="0"/>
                  <a:cs typeface="Consolas" panose="020B0609020204030204" pitchFamily="49" charset="0"/>
                </a:rPr>
                <a:t>dfn</a:t>
              </a:r>
              <a:r>
                <a:rPr lang="en-US" sz="1100" u="none" strike="noStrike" dirty="0">
                  <a:solidFill>
                    <a:srgbClr val="1F2328"/>
                  </a:solidFill>
                  <a:effectLst/>
                  <a:latin typeface="Consolas" panose="020B0609020204030204" pitchFamily="49" charset="0"/>
                  <a:cs typeface="Consolas" panose="020B0609020204030204" pitchFamily="49" charset="0"/>
                </a:rPr>
                <a:t>&gt; &lt;/a&gt; </a:t>
              </a:r>
            </a:p>
            <a:p>
              <a:pPr algn="l"/>
              <a:r>
                <a:rPr lang="en-US" sz="1200" b="1" i="0" u="none" strike="noStrike" dirty="0">
                  <a:solidFill>
                    <a:srgbClr val="1F2328"/>
                  </a:solidFill>
                  <a:effectLst/>
                </a:rPr>
                <a:t>2 enhancement</a:t>
              </a:r>
              <a:endParaRPr lang="en-US" sz="1200" dirty="0">
                <a:solidFill>
                  <a:srgbClr val="1F2328"/>
                </a:solidFill>
              </a:endParaRPr>
            </a:p>
            <a:p>
              <a:pPr algn="l">
                <a:spcAft>
                  <a:spcPts val="600"/>
                </a:spcAft>
              </a:pPr>
              <a:r>
                <a:rPr lang="en-US" sz="1200" b="0" i="0" u="none" strike="noStrike" dirty="0">
                  <a:solidFill>
                    <a:srgbClr val="1F2328"/>
                  </a:solidFill>
                  <a:effectLst/>
                </a:rPr>
                <a:t>Next, enhance the experience with lazy loaded video thumbnail image.</a:t>
              </a:r>
            </a:p>
            <a:p>
              <a:pPr algn="l">
                <a:spcAft>
                  <a:spcPts val="600"/>
                </a:spcAft>
              </a:pPr>
              <a:r>
                <a:rPr lang="en-US" sz="1200" dirty="0">
                  <a:solidFill>
                    <a:srgbClr val="1F2328"/>
                  </a:solidFill>
                </a:rPr>
                <a:t>A</a:t>
              </a:r>
              <a:r>
                <a:rPr lang="en-US" sz="1200" b="0" i="0" u="none" strike="noStrike" dirty="0">
                  <a:solidFill>
                    <a:srgbClr val="1F2328"/>
                  </a:solidFill>
                  <a:effectLst/>
                </a:rPr>
                <a:t>dd an image, after the page loads to fill in a shaded box that is the dimensions of the image.</a:t>
              </a:r>
            </a:p>
            <a:p>
              <a:pPr algn="l">
                <a:spcAft>
                  <a:spcPts val="600"/>
                </a:spcAft>
              </a:pPr>
              <a:r>
                <a:rPr lang="en-US" sz="1200" b="0" i="0" u="none" strike="noStrike" dirty="0">
                  <a:solidFill>
                    <a:srgbClr val="1F2328"/>
                  </a:solidFill>
                  <a:effectLst/>
                </a:rPr>
                <a:t>Another treatment might be to only load the image at a certain width.</a:t>
              </a:r>
            </a:p>
            <a:p>
              <a:pPr algn="l">
                <a:spcAft>
                  <a:spcPts val="600"/>
                </a:spcAft>
              </a:pPr>
              <a:r>
                <a:rPr lang="en-US" sz="1200" b="0" i="0" u="none" strike="noStrike" dirty="0">
                  <a:solidFill>
                    <a:srgbClr val="1F2328"/>
                  </a:solidFill>
                  <a:effectLst/>
                </a:rPr>
                <a:t>Visit </a:t>
              </a:r>
              <a:r>
                <a:rPr lang="en-US" sz="1200" b="0" i="0" u="none" strike="noStrike" dirty="0">
                  <a:solidFill>
                    <a:schemeClr val="bg2">
                      <a:lumMod val="25000"/>
                    </a:schemeClr>
                  </a:solidFill>
                  <a:effectLst/>
                  <a:hlinkClick r:id="rId4">
                    <a:extLst>
                      <a:ext uri="{A12FA001-AC4F-418D-AE19-62706E023703}">
                        <ahyp:hlinkClr xmlns:ahyp="http://schemas.microsoft.com/office/drawing/2018/hyperlinkcolor" val="tx"/>
                      </a:ext>
                    </a:extLst>
                  </a:hlinkClick>
                </a:rPr>
                <a:t>Floodsmart.gov</a:t>
              </a:r>
              <a:r>
                <a:rPr lang="en-US" sz="1200" b="0" i="0" u="none" strike="noStrike" dirty="0">
                  <a:solidFill>
                    <a:schemeClr val="bg2">
                      <a:lumMod val="25000"/>
                    </a:schemeClr>
                  </a:solidFill>
                  <a:effectLst/>
                </a:rPr>
                <a:t> </a:t>
              </a:r>
              <a:r>
                <a:rPr lang="en-US" sz="1200" b="0" i="0" u="none" strike="noStrike" dirty="0">
                  <a:solidFill>
                    <a:srgbClr val="1F2328"/>
                  </a:solidFill>
                  <a:effectLst/>
                </a:rPr>
                <a:t>and resize your browser. Watch the image of the people be replaced by a textured SVG graphic. This uses a tiny vector graphic repeated in the background, then replaces it with an image at a dimension that we can expect the user has sufficient connectivity.</a:t>
              </a:r>
            </a:p>
            <a:p>
              <a:pPr marL="293688" lvl="1">
                <a:spcAft>
                  <a:spcPts val="600"/>
                </a:spcAft>
              </a:pPr>
              <a:r>
                <a:rPr lang="en-US" sz="1100" dirty="0">
                  <a:solidFill>
                    <a:srgbClr val="1F2328"/>
                  </a:solidFill>
                  <a:latin typeface="Consolas" panose="020B0609020204030204" pitchFamily="49" charset="0"/>
                  <a:cs typeface="Consolas" panose="020B0609020204030204" pitchFamily="49" charset="0"/>
                </a:rPr>
                <a:t>&lt;a title="Go to video about disability compensation" class="video-link" </a:t>
              </a:r>
              <a:r>
                <a:rPr lang="en-US" sz="1100" dirty="0" err="1">
                  <a:solidFill>
                    <a:srgbClr val="1F2328"/>
                  </a:solidFill>
                  <a:latin typeface="Consolas" panose="020B0609020204030204" pitchFamily="49" charset="0"/>
                  <a:cs typeface="Consolas" panose="020B0609020204030204" pitchFamily="49" charset="0"/>
                </a:rPr>
                <a:t>href</a:t>
              </a:r>
              <a:r>
                <a:rPr lang="en-US" sz="1100" dirty="0">
                  <a:solidFill>
                    <a:srgbClr val="1F2328"/>
                  </a:solidFill>
                  <a:latin typeface="Consolas" panose="020B0609020204030204" pitchFamily="49" charset="0"/>
                  <a:cs typeface="Consolas" panose="020B0609020204030204" pitchFamily="49" charset="0"/>
                </a:rPr>
                <a:t>="https://</a:t>
              </a:r>
              <a:r>
                <a:rPr lang="en-US" sz="1100" dirty="0" err="1">
                  <a:solidFill>
                    <a:srgbClr val="1F2328"/>
                  </a:solidFill>
                  <a:latin typeface="Consolas" panose="020B0609020204030204" pitchFamily="49" charset="0"/>
                  <a:cs typeface="Consolas" panose="020B0609020204030204" pitchFamily="49" charset="0"/>
                </a:rPr>
                <a:t>www.youtube.com</a:t>
              </a:r>
              <a:r>
                <a:rPr lang="en-US" sz="1100" dirty="0">
                  <a:solidFill>
                    <a:srgbClr val="1F2328"/>
                  </a:solidFill>
                  <a:latin typeface="Consolas" panose="020B0609020204030204" pitchFamily="49" charset="0"/>
                  <a:cs typeface="Consolas" panose="020B0609020204030204" pitchFamily="49" charset="0"/>
                </a:rPr>
                <a:t>/</a:t>
              </a:r>
              <a:r>
                <a:rPr lang="en-US" sz="1100" dirty="0" err="1">
                  <a:solidFill>
                    <a:srgbClr val="1F2328"/>
                  </a:solidFill>
                  <a:latin typeface="Consolas" panose="020B0609020204030204" pitchFamily="49" charset="0"/>
                  <a:cs typeface="Consolas" panose="020B0609020204030204" pitchFamily="49" charset="0"/>
                </a:rPr>
                <a:t>watch?time_continue</a:t>
              </a:r>
              <a:r>
                <a:rPr lang="en-US" sz="1100" dirty="0">
                  <a:solidFill>
                    <a:srgbClr val="1F2328"/>
                  </a:solidFill>
                  <a:latin typeface="Consolas" panose="020B0609020204030204" pitchFamily="49" charset="0"/>
                  <a:cs typeface="Consolas" panose="020B0609020204030204" pitchFamily="49" charset="0"/>
                </a:rPr>
                <a:t>=3&amp;amp;v=xE0LzeRgdAk" target="_blank" </a:t>
              </a:r>
              <a:r>
                <a:rPr lang="en-US" sz="1100" dirty="0" err="1">
                  <a:solidFill>
                    <a:srgbClr val="1F2328"/>
                  </a:solidFill>
                  <a:latin typeface="Consolas" panose="020B0609020204030204" pitchFamily="49" charset="0"/>
                  <a:cs typeface="Consolas" panose="020B0609020204030204" pitchFamily="49" charset="0"/>
                </a:rPr>
                <a:t>rel</a:t>
              </a:r>
              <a:r>
                <a:rPr lang="en-US" sz="1100" dirty="0">
                  <a:solidFill>
                    <a:srgbClr val="1F2328"/>
                  </a:solidFill>
                  <a:latin typeface="Consolas" panose="020B0609020204030204" pitchFamily="49" charset="0"/>
                  <a:cs typeface="Consolas" panose="020B0609020204030204" pitchFamily="49" charset="0"/>
                </a:rPr>
                <a:t>="</a:t>
              </a:r>
              <a:r>
                <a:rPr lang="en-US" sz="1100" dirty="0" err="1">
                  <a:solidFill>
                    <a:srgbClr val="1F2328"/>
                  </a:solidFill>
                  <a:latin typeface="Consolas" panose="020B0609020204030204" pitchFamily="49" charset="0"/>
                  <a:cs typeface="Consolas" panose="020B0609020204030204" pitchFamily="49" charset="0"/>
                </a:rPr>
                <a:t>noopener</a:t>
              </a:r>
              <a:r>
                <a:rPr lang="en-US" sz="1100" dirty="0">
                  <a:solidFill>
                    <a:srgbClr val="1F2328"/>
                  </a:solidFill>
                  <a:latin typeface="Consolas" panose="020B0609020204030204" pitchFamily="49" charset="0"/>
                  <a:cs typeface="Consolas" panose="020B0609020204030204" pitchFamily="49" charset="0"/>
                </a:rPr>
                <a:t> "&gt; View video about disability compensation &lt;</a:t>
              </a:r>
              <a:r>
                <a:rPr lang="en-US" sz="1100" dirty="0" err="1">
                  <a:solidFill>
                    <a:srgbClr val="1F2328"/>
                  </a:solidFill>
                  <a:latin typeface="Consolas" panose="020B0609020204030204" pitchFamily="49" charset="0"/>
                  <a:cs typeface="Consolas" panose="020B0609020204030204" pitchFamily="49" charset="0"/>
                </a:rPr>
                <a:t>dfn</a:t>
              </a:r>
              <a:r>
                <a:rPr lang="en-US" sz="1100" dirty="0">
                  <a:solidFill>
                    <a:srgbClr val="1F2328"/>
                  </a:solidFill>
                  <a:latin typeface="Consolas" panose="020B0609020204030204" pitchFamily="49" charset="0"/>
                  <a:cs typeface="Consolas" panose="020B0609020204030204" pitchFamily="49" charset="0"/>
                </a:rPr>
                <a:t>&gt;on </a:t>
              </a:r>
              <a:r>
                <a:rPr lang="en-US" sz="1100" dirty="0" err="1">
                  <a:solidFill>
                    <a:srgbClr val="1F2328"/>
                  </a:solidFill>
                  <a:latin typeface="Consolas" panose="020B0609020204030204" pitchFamily="49" charset="0"/>
                  <a:cs typeface="Consolas" panose="020B0609020204030204" pitchFamily="49" charset="0"/>
                </a:rPr>
                <a:t>Youtube</a:t>
              </a:r>
              <a:r>
                <a:rPr lang="en-US" sz="1100" dirty="0">
                  <a:solidFill>
                    <a:srgbClr val="1F2328"/>
                  </a:solidFill>
                  <a:latin typeface="Consolas" panose="020B0609020204030204" pitchFamily="49" charset="0"/>
                  <a:cs typeface="Consolas" panose="020B0609020204030204" pitchFamily="49" charset="0"/>
                </a:rPr>
                <a:t>&lt;/</a:t>
              </a:r>
              <a:r>
                <a:rPr lang="en-US" sz="1100" dirty="0" err="1">
                  <a:solidFill>
                    <a:srgbClr val="1F2328"/>
                  </a:solidFill>
                  <a:latin typeface="Consolas" panose="020B0609020204030204" pitchFamily="49" charset="0"/>
                  <a:cs typeface="Consolas" panose="020B0609020204030204" pitchFamily="49" charset="0"/>
                </a:rPr>
                <a:t>dfn</a:t>
              </a:r>
              <a:r>
                <a:rPr lang="en-US" sz="1100" dirty="0">
                  <a:solidFill>
                    <a:srgbClr val="1F2328"/>
                  </a:solidFill>
                  <a:latin typeface="Consolas" panose="020B0609020204030204" pitchFamily="49" charset="0"/>
                  <a:cs typeface="Consolas" panose="020B0609020204030204" pitchFamily="49" charset="0"/>
                </a:rPr>
                <a:t>&gt; &lt;</a:t>
              </a:r>
              <a:r>
                <a:rPr lang="en-US" sz="1100" dirty="0" err="1">
                  <a:solidFill>
                    <a:srgbClr val="1F2328"/>
                  </a:solidFill>
                  <a:latin typeface="Consolas" panose="020B0609020204030204" pitchFamily="49" charset="0"/>
                  <a:cs typeface="Consolas" panose="020B0609020204030204" pitchFamily="49" charset="0"/>
                </a:rPr>
                <a:t>img</a:t>
              </a:r>
              <a:r>
                <a:rPr lang="en-US" sz="1100" dirty="0">
                  <a:solidFill>
                    <a:srgbClr val="1F2328"/>
                  </a:solidFill>
                  <a:latin typeface="Consolas" panose="020B0609020204030204" pitchFamily="49" charset="0"/>
                  <a:cs typeface="Consolas" panose="020B0609020204030204" pitchFamily="49" charset="0"/>
                </a:rPr>
                <a:t> </a:t>
              </a:r>
              <a:r>
                <a:rPr lang="en-US" sz="1100" dirty="0" err="1">
                  <a:solidFill>
                    <a:srgbClr val="1F2328"/>
                  </a:solidFill>
                  <a:latin typeface="Consolas" panose="020B0609020204030204" pitchFamily="49" charset="0"/>
                  <a:cs typeface="Consolas" panose="020B0609020204030204" pitchFamily="49" charset="0"/>
                </a:rPr>
                <a:t>srcset</a:t>
              </a:r>
              <a:r>
                <a:rPr lang="en-US" sz="1100" dirty="0">
                  <a:solidFill>
                    <a:srgbClr val="1F2328"/>
                  </a:solidFill>
                  <a:latin typeface="Consolas" panose="020B0609020204030204" pitchFamily="49" charset="0"/>
                  <a:cs typeface="Consolas" panose="020B0609020204030204" pitchFamily="49" charset="0"/>
                </a:rPr>
                <a:t>="disability-compensation-480w.jpg 480w, disability-compensation-800w.jpg 800w" sizes="(max-width: 600px) 480px, 800px" </a:t>
              </a:r>
              <a:r>
                <a:rPr lang="en-US" sz="1100" dirty="0" err="1">
                  <a:solidFill>
                    <a:srgbClr val="1F2328"/>
                  </a:solidFill>
                  <a:latin typeface="Consolas" panose="020B0609020204030204" pitchFamily="49" charset="0"/>
                  <a:cs typeface="Consolas" panose="020B0609020204030204" pitchFamily="49" charset="0"/>
                </a:rPr>
                <a:t>src</a:t>
              </a:r>
              <a:r>
                <a:rPr lang="en-US" sz="1100" dirty="0">
                  <a:solidFill>
                    <a:srgbClr val="1F2328"/>
                  </a:solidFill>
                  <a:latin typeface="Consolas" panose="020B0609020204030204" pitchFamily="49" charset="0"/>
                  <a:cs typeface="Consolas" panose="020B0609020204030204" pitchFamily="49" charset="0"/>
                </a:rPr>
                <a:t>="disability-compensation-800w.jpg" alt="Director speaking about disability compensation" /&gt; &lt;/a&gt; </a:t>
              </a:r>
            </a:p>
            <a:p>
              <a:pPr algn="l"/>
              <a:r>
                <a:rPr lang="en-US" sz="1200" b="1" i="0" u="none" strike="noStrike" dirty="0">
                  <a:solidFill>
                    <a:srgbClr val="1F2328"/>
                  </a:solidFill>
                  <a:effectLst/>
                </a:rPr>
                <a:t>3 goal enhancement, embedded video(s)</a:t>
              </a:r>
              <a:endParaRPr lang="en-US" sz="1200" dirty="0">
                <a:solidFill>
                  <a:srgbClr val="1F2328"/>
                </a:solidFill>
              </a:endParaRPr>
            </a:p>
            <a:p>
              <a:pPr algn="l">
                <a:spcAft>
                  <a:spcPts val="600"/>
                </a:spcAft>
              </a:pPr>
              <a:r>
                <a:rPr lang="en-US" sz="1200" b="0" i="0" u="none" strike="noStrike" dirty="0">
                  <a:solidFill>
                    <a:srgbClr val="1F2328"/>
                  </a:solidFill>
                  <a:effectLst/>
                </a:rPr>
                <a:t>The third option of including an embedded video requires additional technical discovery and depends upon your project’s requirements and constraints.</a:t>
              </a:r>
            </a:p>
          </p:txBody>
        </p:sp>
      </p:grpSp>
      <p:sp>
        <p:nvSpPr>
          <p:cNvPr id="5" name="Slide Number Placeholder 4">
            <a:extLst>
              <a:ext uri="{FF2B5EF4-FFF2-40B4-BE49-F238E27FC236}">
                <a16:creationId xmlns:a16="http://schemas.microsoft.com/office/drawing/2014/main" id="{F5CCDB79-492C-429B-0980-CC5C55B94E86}"/>
              </a:ext>
            </a:extLst>
          </p:cNvPr>
          <p:cNvSpPr>
            <a:spLocks noGrp="1"/>
          </p:cNvSpPr>
          <p:nvPr>
            <p:ph type="sldNum" sz="quarter" idx="12"/>
          </p:nvPr>
        </p:nvSpPr>
        <p:spPr/>
        <p:txBody>
          <a:bodyPr/>
          <a:lstStyle/>
          <a:p>
            <a:fld id="{BECF63ED-5365-0347-943C-46237B9951C9}" type="slidenum">
              <a:rPr lang="en-US" smtClean="0"/>
              <a:pPr/>
              <a:t>28</a:t>
            </a:fld>
            <a:endParaRPr lang="en-US" dirty="0"/>
          </a:p>
        </p:txBody>
      </p:sp>
    </p:spTree>
    <p:extLst>
      <p:ext uri="{BB962C8B-B14F-4D97-AF65-F5344CB8AC3E}">
        <p14:creationId xmlns:p14="http://schemas.microsoft.com/office/powerpoint/2010/main" val="3173589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A441946-9E11-C28B-3F43-DFCEA76D0383}"/>
              </a:ext>
            </a:extLst>
          </p:cNvPr>
          <p:cNvSpPr>
            <a:spLocks noGrp="1"/>
          </p:cNvSpPr>
          <p:nvPr>
            <p:ph type="title" idx="4294967295"/>
          </p:nvPr>
        </p:nvSpPr>
        <p:spPr>
          <a:xfrm>
            <a:off x="426720" y="365760"/>
            <a:ext cx="10850880" cy="2377440"/>
          </a:xfrm>
        </p:spPr>
        <p:txBody>
          <a:bodyPr anchor="t" anchorCtr="0"/>
          <a:lstStyle/>
          <a:p>
            <a:pPr>
              <a:lnSpc>
                <a:spcPct val="130000"/>
              </a:lnSpc>
            </a:pPr>
            <a:r>
              <a:rPr lang="en-US" sz="6600" dirty="0">
                <a:effectLst>
                  <a:glow rad="352841">
                    <a:schemeClr val="accent5">
                      <a:lumMod val="20000"/>
                      <a:lumOff val="80000"/>
                    </a:schemeClr>
                  </a:glow>
                </a:effectLst>
                <a:latin typeface="Arial Black" panose="020B0604020202020204" pitchFamily="34" charset="0"/>
                <a:cs typeface="Arial Black" panose="020B0604020202020204" pitchFamily="34" charset="0"/>
              </a:rPr>
              <a:t>Thank you so much!</a:t>
            </a:r>
            <a:br>
              <a:rPr lang="en-US" sz="6000" dirty="0">
                <a:effectLst>
                  <a:glow rad="352841">
                    <a:schemeClr val="accent5">
                      <a:lumMod val="20000"/>
                      <a:lumOff val="80000"/>
                    </a:schemeClr>
                  </a:glow>
                </a:effectLst>
                <a:latin typeface="Arial Black" panose="020B0604020202020204" pitchFamily="34" charset="0"/>
                <a:cs typeface="Arial Black" panose="020B0604020202020204" pitchFamily="34" charset="0"/>
              </a:rPr>
            </a:br>
            <a:r>
              <a:rPr lang="en-US" sz="6000" dirty="0">
                <a:effectLst>
                  <a:glow rad="352841">
                    <a:schemeClr val="accent5">
                      <a:lumMod val="20000"/>
                      <a:lumOff val="80000"/>
                    </a:schemeClr>
                  </a:glow>
                </a:effectLst>
                <a:latin typeface="Arial Black" panose="020B0604020202020204" pitchFamily="34" charset="0"/>
                <a:cs typeface="Arial Black" panose="020B0604020202020204" pitchFamily="34" charset="0"/>
              </a:rPr>
              <a:t>Any Questions?</a:t>
            </a:r>
          </a:p>
        </p:txBody>
      </p:sp>
      <p:sp>
        <p:nvSpPr>
          <p:cNvPr id="2" name="Text Placeholder 1">
            <a:extLst>
              <a:ext uri="{FF2B5EF4-FFF2-40B4-BE49-F238E27FC236}">
                <a16:creationId xmlns:a16="http://schemas.microsoft.com/office/drawing/2014/main" id="{816FB602-9EDD-45B2-5310-0FCDAEE2F587}"/>
              </a:ext>
            </a:extLst>
          </p:cNvPr>
          <p:cNvSpPr>
            <a:spLocks noGrp="1"/>
          </p:cNvSpPr>
          <p:nvPr>
            <p:ph type="body" sz="quarter" idx="18"/>
          </p:nvPr>
        </p:nvSpPr>
        <p:spPr>
          <a:xfrm>
            <a:off x="609600" y="2895600"/>
            <a:ext cx="7071360" cy="548640"/>
          </a:xfrm>
        </p:spPr>
        <p:txBody>
          <a:bodyPr anchor="t" anchorCtr="0"/>
          <a:lstStyle/>
          <a:p>
            <a:r>
              <a:rPr lang="en-US" dirty="0"/>
              <a:t>Jennifer Strickland, jstrickland@mitre.org</a:t>
            </a:r>
          </a:p>
          <a:p>
            <a:pPr marL="12700" indent="0">
              <a:spcBef>
                <a:spcPts val="10800"/>
              </a:spcBef>
            </a:pPr>
            <a:r>
              <a:rPr lang="en-US" sz="2000" dirty="0"/>
              <a:t>Check out</a:t>
            </a:r>
            <a:br>
              <a:rPr lang="en-US" sz="2000" dirty="0"/>
            </a:br>
            <a:r>
              <a:rPr lang="en-US" sz="2000" dirty="0">
                <a:effectLst>
                  <a:glow rad="228600">
                    <a:schemeClr val="accent5">
                      <a:lumMod val="40000"/>
                      <a:lumOff val="60000"/>
                      <a:alpha val="40000"/>
                    </a:schemeClr>
                  </a:glow>
                </a:effectLst>
              </a:rPr>
              <a:t>https://itk.mitre.org </a:t>
            </a:r>
            <a:br>
              <a:rPr lang="en-US" sz="2000" dirty="0"/>
            </a:br>
            <a:r>
              <a:rPr lang="en-US" sz="2000" dirty="0"/>
              <a:t>for design thinking resources</a:t>
            </a:r>
          </a:p>
        </p:txBody>
      </p:sp>
    </p:spTree>
    <p:extLst>
      <p:ext uri="{BB962C8B-B14F-4D97-AF65-F5344CB8AC3E}">
        <p14:creationId xmlns:p14="http://schemas.microsoft.com/office/powerpoint/2010/main" val="54672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E8E5-BF4C-EDF4-6093-272B0B602504}"/>
              </a:ext>
            </a:extLst>
          </p:cNvPr>
          <p:cNvSpPr>
            <a:spLocks noGrp="1"/>
          </p:cNvSpPr>
          <p:nvPr>
            <p:ph type="title"/>
          </p:nvPr>
        </p:nvSpPr>
        <p:spPr/>
        <p:txBody>
          <a:bodyPr/>
          <a:lstStyle/>
          <a:p>
            <a:r>
              <a:rPr lang="en-US" dirty="0">
                <a:solidFill>
                  <a:schemeClr val="tx1"/>
                </a:solidFill>
              </a:rPr>
              <a:t>Overview</a:t>
            </a:r>
          </a:p>
        </p:txBody>
      </p:sp>
      <p:sp>
        <p:nvSpPr>
          <p:cNvPr id="3" name="Text Placeholder 2">
            <a:extLst>
              <a:ext uri="{FF2B5EF4-FFF2-40B4-BE49-F238E27FC236}">
                <a16:creationId xmlns:a16="http://schemas.microsoft.com/office/drawing/2014/main" id="{D2B71C2B-90E2-F905-3701-5D5277E656D6}"/>
              </a:ext>
            </a:extLst>
          </p:cNvPr>
          <p:cNvSpPr>
            <a:spLocks noGrp="1"/>
          </p:cNvSpPr>
          <p:nvPr>
            <p:ph type="body" sz="quarter" idx="13"/>
          </p:nvPr>
        </p:nvSpPr>
        <p:spPr>
          <a:xfrm>
            <a:off x="3276600" y="1371600"/>
            <a:ext cx="8488680" cy="4572000"/>
          </a:xfrm>
        </p:spPr>
        <p:txBody>
          <a:bodyPr/>
          <a:lstStyle/>
          <a:p>
            <a:pPr marL="344488" indent="-331788">
              <a:spcBef>
                <a:spcPts val="0"/>
              </a:spcBef>
              <a:spcAft>
                <a:spcPts val="1200"/>
              </a:spcAft>
            </a:pPr>
            <a:r>
              <a:rPr lang="en-US" sz="4400" dirty="0">
                <a:solidFill>
                  <a:schemeClr val="tx1"/>
                </a:solidFill>
              </a:rPr>
              <a:t>Definitions</a:t>
            </a:r>
          </a:p>
          <a:p>
            <a:pPr marL="344488" indent="-331788">
              <a:spcBef>
                <a:spcPts val="0"/>
              </a:spcBef>
              <a:spcAft>
                <a:spcPts val="1200"/>
              </a:spcAft>
            </a:pPr>
            <a:r>
              <a:rPr lang="en-US" sz="4400" dirty="0">
                <a:solidFill>
                  <a:schemeClr val="tx1"/>
                </a:solidFill>
              </a:rPr>
              <a:t>What’s the Big Deal?</a:t>
            </a:r>
          </a:p>
          <a:p>
            <a:pPr marL="344488" indent="-331788">
              <a:spcBef>
                <a:spcPts val="0"/>
              </a:spcBef>
              <a:spcAft>
                <a:spcPts val="1200"/>
              </a:spcAft>
            </a:pPr>
            <a:r>
              <a:rPr lang="en-US" sz="4400" dirty="0">
                <a:solidFill>
                  <a:schemeClr val="tx1"/>
                </a:solidFill>
              </a:rPr>
              <a:t>Ouch! What to do</a:t>
            </a:r>
          </a:p>
          <a:p>
            <a:pPr marL="344488" indent="-331788">
              <a:spcBef>
                <a:spcPts val="0"/>
              </a:spcBef>
              <a:spcAft>
                <a:spcPts val="1200"/>
              </a:spcAft>
            </a:pPr>
            <a:r>
              <a:rPr lang="en-US" sz="4400" dirty="0">
                <a:solidFill>
                  <a:schemeClr val="tx1"/>
                </a:solidFill>
              </a:rPr>
              <a:t>Thanks and Q&amp;A</a:t>
            </a:r>
          </a:p>
        </p:txBody>
      </p:sp>
      <p:sp>
        <p:nvSpPr>
          <p:cNvPr id="4" name="Slide Number Placeholder 3">
            <a:extLst>
              <a:ext uri="{FF2B5EF4-FFF2-40B4-BE49-F238E27FC236}">
                <a16:creationId xmlns:a16="http://schemas.microsoft.com/office/drawing/2014/main" id="{5B88C2FA-A1B2-AE3F-3050-DA9656ACF3E6}"/>
              </a:ext>
            </a:extLst>
          </p:cNvPr>
          <p:cNvSpPr>
            <a:spLocks noGrp="1"/>
          </p:cNvSpPr>
          <p:nvPr>
            <p:ph type="sldNum" sz="quarter" idx="12"/>
          </p:nvPr>
        </p:nvSpPr>
        <p:spPr/>
        <p:txBody>
          <a:bodyPr/>
          <a:lstStyle/>
          <a:p>
            <a:fld id="{BECF63ED-5365-0347-943C-46237B9951C9}" type="slidenum">
              <a:rPr lang="en-US" smtClean="0"/>
              <a:t>3</a:t>
            </a:fld>
            <a:endParaRPr lang="en-US" dirty="0"/>
          </a:p>
        </p:txBody>
      </p:sp>
    </p:spTree>
    <p:extLst>
      <p:ext uri="{BB962C8B-B14F-4D97-AF65-F5344CB8AC3E}">
        <p14:creationId xmlns:p14="http://schemas.microsoft.com/office/powerpoint/2010/main" val="1110869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168"/>
            <a:lum/>
          </a:blip>
          <a:srcRect/>
          <a:stretch>
            <a:fillRect/>
          </a:stretch>
        </a:blipFill>
        <a:effectLst/>
      </p:bgPr>
    </p:bg>
    <p:spTree>
      <p:nvGrpSpPr>
        <p:cNvPr id="1" name="">
          <a:extLst>
            <a:ext uri="{FF2B5EF4-FFF2-40B4-BE49-F238E27FC236}">
              <a16:creationId xmlns:a16="http://schemas.microsoft.com/office/drawing/2014/main" id="{920F8718-860E-FAE9-73D2-EBAC4B7AAE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B8E1D6-D436-F0CF-394A-729DF6805D53}"/>
              </a:ext>
            </a:extLst>
          </p:cNvPr>
          <p:cNvSpPr>
            <a:spLocks noGrp="1"/>
          </p:cNvSpPr>
          <p:nvPr>
            <p:ph type="title"/>
          </p:nvPr>
        </p:nvSpPr>
        <p:spPr/>
        <p:txBody>
          <a:bodyPr anchor="ctr" anchorCtr="0"/>
          <a:lstStyle/>
          <a:p>
            <a:r>
              <a:rPr lang="en-US" sz="6600" dirty="0">
                <a:latin typeface="Arial Black" panose="020B0604020202020204" pitchFamily="34" charset="0"/>
                <a:cs typeface="Arial Black" panose="020B0604020202020204" pitchFamily="34" charset="0"/>
              </a:rPr>
              <a:t>What is</a:t>
            </a:r>
            <a:br>
              <a:rPr lang="en-US" sz="8800" dirty="0">
                <a:latin typeface="Arial Black" panose="020B0604020202020204" pitchFamily="34" charset="0"/>
                <a:cs typeface="Arial Black" panose="020B0604020202020204" pitchFamily="34" charset="0"/>
              </a:rPr>
            </a:br>
            <a:r>
              <a:rPr lang="en-US" sz="8800" b="0" dirty="0">
                <a:effectLst>
                  <a:glow rad="190500">
                    <a:schemeClr val="bg2"/>
                  </a:glow>
                </a:effectLst>
                <a:latin typeface="Arial" panose="020B0604020202020204" pitchFamily="34" charset="0"/>
                <a:cs typeface="Arial" panose="020B0604020202020204" pitchFamily="34" charset="0"/>
              </a:rPr>
              <a:t>Ethical?</a:t>
            </a:r>
          </a:p>
        </p:txBody>
      </p:sp>
      <p:sp>
        <p:nvSpPr>
          <p:cNvPr id="2" name="Slide Number Placeholder 1">
            <a:extLst>
              <a:ext uri="{FF2B5EF4-FFF2-40B4-BE49-F238E27FC236}">
                <a16:creationId xmlns:a16="http://schemas.microsoft.com/office/drawing/2014/main" id="{5D0D31F1-27E1-BA3B-5A40-31525B6184ED}"/>
              </a:ext>
            </a:extLst>
          </p:cNvPr>
          <p:cNvSpPr>
            <a:spLocks noGrp="1"/>
          </p:cNvSpPr>
          <p:nvPr>
            <p:ph type="sldNum" sz="quarter" idx="12"/>
          </p:nvPr>
        </p:nvSpPr>
        <p:spPr/>
        <p:txBody>
          <a:bodyPr/>
          <a:lstStyle/>
          <a:p>
            <a:fld id="{BECF63ED-5365-0347-943C-46237B9951C9}" type="slidenum">
              <a:rPr lang="en-US" smtClean="0"/>
              <a:t>4</a:t>
            </a:fld>
            <a:endParaRPr lang="en-US" dirty="0"/>
          </a:p>
        </p:txBody>
      </p:sp>
    </p:spTree>
    <p:extLst>
      <p:ext uri="{BB962C8B-B14F-4D97-AF65-F5344CB8AC3E}">
        <p14:creationId xmlns:p14="http://schemas.microsoft.com/office/powerpoint/2010/main" val="170897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F78913B-29EF-9C7D-AABE-1763C85722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E11314-0183-D7E1-4EFC-B56C682CAD87}"/>
              </a:ext>
            </a:extLst>
          </p:cNvPr>
          <p:cNvSpPr>
            <a:spLocks noGrp="1"/>
          </p:cNvSpPr>
          <p:nvPr>
            <p:ph type="title"/>
          </p:nvPr>
        </p:nvSpPr>
        <p:spPr/>
        <p:txBody>
          <a:bodyPr anchor="ctr" anchorCtr="0"/>
          <a:lstStyle/>
          <a:p>
            <a:r>
              <a:rPr lang="en-US" sz="2400" dirty="0"/>
              <a:t>Definition</a:t>
            </a:r>
            <a:br>
              <a:rPr lang="en-US" dirty="0"/>
            </a:br>
            <a:r>
              <a:rPr lang="en-US" b="0" dirty="0"/>
              <a:t>Ethical</a:t>
            </a:r>
          </a:p>
        </p:txBody>
      </p:sp>
      <p:sp>
        <p:nvSpPr>
          <p:cNvPr id="4" name="Text Placeholder 3">
            <a:extLst>
              <a:ext uri="{FF2B5EF4-FFF2-40B4-BE49-F238E27FC236}">
                <a16:creationId xmlns:a16="http://schemas.microsoft.com/office/drawing/2014/main" id="{73769111-D673-3879-892C-D0465B8426F5}"/>
              </a:ext>
            </a:extLst>
          </p:cNvPr>
          <p:cNvSpPr>
            <a:spLocks noGrp="1"/>
          </p:cNvSpPr>
          <p:nvPr>
            <p:ph type="body" sz="quarter" idx="13"/>
          </p:nvPr>
        </p:nvSpPr>
        <p:spPr>
          <a:xfrm>
            <a:off x="426720" y="1219200"/>
            <a:ext cx="11384280" cy="5257800"/>
          </a:xfrm>
        </p:spPr>
        <p:txBody>
          <a:bodyPr numCol="3" spcCol="274320"/>
          <a:lstStyle/>
          <a:p>
            <a:pPr marL="9525" indent="0">
              <a:spcBef>
                <a:spcPts val="0"/>
              </a:spcBef>
              <a:spcAft>
                <a:spcPts val="600"/>
              </a:spcAft>
              <a:buNone/>
            </a:pPr>
            <a:r>
              <a:rPr lang="en-US" sz="1800" b="1" dirty="0"/>
              <a:t>Merriam-Webster</a:t>
            </a:r>
          </a:p>
          <a:p>
            <a:pPr>
              <a:spcBef>
                <a:spcPts val="0"/>
              </a:spcBef>
              <a:spcAft>
                <a:spcPts val="600"/>
              </a:spcAft>
            </a:pPr>
            <a:r>
              <a:rPr lang="en-US" sz="1600" dirty="0"/>
              <a:t>Ethical: conforming to a high standard of morality or virtue</a:t>
            </a:r>
          </a:p>
          <a:p>
            <a:pPr>
              <a:spcBef>
                <a:spcPts val="0"/>
              </a:spcBef>
              <a:spcAft>
                <a:spcPts val="600"/>
              </a:spcAft>
            </a:pPr>
            <a:r>
              <a:rPr lang="en-US" sz="1600" dirty="0"/>
              <a:t>Moral: of or relating to principles of right and wrong in behavior</a:t>
            </a:r>
          </a:p>
          <a:p>
            <a:pPr marL="9525" indent="0">
              <a:spcBef>
                <a:spcPts val="0"/>
              </a:spcBef>
              <a:spcAft>
                <a:spcPts val="600"/>
              </a:spcAft>
              <a:buNone/>
            </a:pPr>
            <a:r>
              <a:rPr lang="en-US" sz="1800" b="1" dirty="0"/>
              <a:t>Rawls</a:t>
            </a:r>
          </a:p>
          <a:p>
            <a:pPr marL="66675" indent="-55563">
              <a:spcBef>
                <a:spcPts val="0"/>
              </a:spcBef>
              <a:spcAft>
                <a:spcPts val="600"/>
              </a:spcAft>
              <a:buNone/>
            </a:pPr>
            <a:r>
              <a:rPr lang="en-US" sz="1600" dirty="0"/>
              <a:t>“Principles of justice are chosen behind a veil of ignorance. This ensures that no one is advantaged or disadvantaged in the choice of principles by the outcome of natural chance or the contingency of social circumstances. Since all are similarly situated and no one is able to design principles to favor his particular condition, the principles of justice are the result of a fair agreement.”</a:t>
            </a:r>
          </a:p>
          <a:p>
            <a:pPr marL="9525" indent="0">
              <a:spcBef>
                <a:spcPts val="30000"/>
              </a:spcBef>
              <a:spcAft>
                <a:spcPts val="600"/>
              </a:spcAft>
              <a:buNone/>
            </a:pPr>
            <a:r>
              <a:rPr lang="en-US" sz="1800" b="1" dirty="0"/>
              <a:t>Kant</a:t>
            </a:r>
          </a:p>
          <a:p>
            <a:pPr marL="9525" indent="0">
              <a:spcBef>
                <a:spcPts val="0"/>
              </a:spcBef>
              <a:spcAft>
                <a:spcPts val="600"/>
              </a:spcAft>
              <a:buNone/>
            </a:pPr>
            <a:r>
              <a:rPr lang="en-US" sz="1600" dirty="0"/>
              <a:t>Ethics requires an analysis of our moral concepts. </a:t>
            </a:r>
          </a:p>
          <a:p>
            <a:pPr marL="9525" indent="0">
              <a:spcBef>
                <a:spcPts val="0"/>
              </a:spcBef>
              <a:spcAft>
                <a:spcPts val="600"/>
              </a:spcAft>
              <a:buNone/>
            </a:pPr>
            <a:r>
              <a:rPr lang="en-US" sz="1600" dirty="0"/>
              <a:t>“First, unlike anything else, there is no conceivable circumstance in which we regard our own moral goodness as worth forfeiting simply in order to obtain some desirable object.</a:t>
            </a:r>
          </a:p>
          <a:p>
            <a:pPr marL="9525" indent="0">
              <a:spcBef>
                <a:spcPts val="0"/>
              </a:spcBef>
              <a:spcAft>
                <a:spcPts val="600"/>
              </a:spcAft>
              <a:buNone/>
            </a:pPr>
            <a:r>
              <a:rPr lang="en-US" sz="1600" dirty="0"/>
              <a:t>Second, possessing and maintaining a steadfast commitment to moral principles is the very condition under which anything else is worth having or pursuing.”</a:t>
            </a:r>
          </a:p>
          <a:p>
            <a:pPr marL="9525" indent="0">
              <a:spcBef>
                <a:spcPts val="30000"/>
              </a:spcBef>
              <a:spcAft>
                <a:spcPts val="600"/>
              </a:spcAft>
              <a:buNone/>
            </a:pPr>
            <a:r>
              <a:rPr lang="en-US" sz="1800" b="1" dirty="0"/>
              <a:t>Michael Sandel</a:t>
            </a:r>
            <a:br>
              <a:rPr lang="en-US" sz="1800" b="1" dirty="0"/>
            </a:br>
            <a:r>
              <a:rPr lang="en-US" sz="1400" dirty="0"/>
              <a:t>Harvard professor of political philosophy and author of </a:t>
            </a:r>
            <a:r>
              <a:rPr lang="en-US" sz="1400" i="1" dirty="0"/>
              <a:t>Justice</a:t>
            </a:r>
          </a:p>
          <a:p>
            <a:pPr marL="9525" indent="0">
              <a:spcBef>
                <a:spcPts val="0"/>
              </a:spcBef>
              <a:spcAft>
                <a:spcPts val="600"/>
              </a:spcAft>
              <a:buNone/>
            </a:pPr>
            <a:r>
              <a:rPr lang="en-US" sz="1600" dirty="0"/>
              <a:t>Principles of Justice</a:t>
            </a:r>
          </a:p>
          <a:p>
            <a:pPr indent="-222250">
              <a:spcBef>
                <a:spcPts val="0"/>
              </a:spcBef>
              <a:spcAft>
                <a:spcPts val="600"/>
              </a:spcAft>
              <a:buFont typeface="+mj-lt"/>
              <a:buAutoNum type="alphaLcPeriod"/>
            </a:pPr>
            <a:r>
              <a:rPr lang="en-US" sz="1600" dirty="0"/>
              <a:t>welfare of society</a:t>
            </a:r>
          </a:p>
          <a:p>
            <a:pPr indent="-222250">
              <a:spcBef>
                <a:spcPts val="0"/>
              </a:spcBef>
              <a:spcAft>
                <a:spcPts val="600"/>
              </a:spcAft>
              <a:buFont typeface="+mj-lt"/>
              <a:buAutoNum type="alphaLcPeriod"/>
            </a:pPr>
            <a:r>
              <a:rPr lang="en-US" sz="1600" dirty="0"/>
              <a:t>respect individual freedom</a:t>
            </a:r>
          </a:p>
          <a:p>
            <a:pPr indent="-222250">
              <a:spcBef>
                <a:spcPts val="0"/>
              </a:spcBef>
              <a:spcAft>
                <a:spcPts val="600"/>
              </a:spcAft>
              <a:buFont typeface="+mj-lt"/>
              <a:buAutoNum type="alphaLcPeriod"/>
            </a:pPr>
            <a:r>
              <a:rPr lang="en-US" sz="1600" dirty="0"/>
              <a:t>cultivating virtue, the attitudes and dispositions, the qualities of character, on which a good society depends</a:t>
            </a:r>
          </a:p>
          <a:p>
            <a:pPr marL="9525" indent="0">
              <a:spcBef>
                <a:spcPts val="0"/>
              </a:spcBef>
              <a:spcAft>
                <a:spcPts val="600"/>
              </a:spcAft>
              <a:buNone/>
            </a:pPr>
            <a:r>
              <a:rPr lang="en-US" sz="1800" b="1" dirty="0"/>
              <a:t>J. Patrick </a:t>
            </a:r>
            <a:r>
              <a:rPr lang="en-US" sz="1800" b="1" dirty="0" err="1"/>
              <a:t>Dobel</a:t>
            </a:r>
            <a:br>
              <a:rPr lang="en-US" sz="1800" b="1" dirty="0"/>
            </a:br>
            <a:r>
              <a:rPr lang="en-US" sz="1400" dirty="0"/>
              <a:t>Univ of WA professor of public affairs and associate dean, Evans School of Public Affairs; author of Public Integrity.</a:t>
            </a:r>
            <a:endParaRPr lang="en-US" sz="1400" i="1" dirty="0"/>
          </a:p>
          <a:p>
            <a:pPr marL="9525" indent="0">
              <a:spcBef>
                <a:spcPts val="0"/>
              </a:spcBef>
              <a:spcAft>
                <a:spcPts val="600"/>
              </a:spcAft>
              <a:buNone/>
            </a:pPr>
            <a:r>
              <a:rPr lang="en-US" sz="1600" dirty="0"/>
              <a:t>Morals are a result of a process of </a:t>
            </a:r>
            <a:r>
              <a:rPr lang="en-US" sz="1600" i="1" dirty="0"/>
              <a:t>reflective equilibrium;</a:t>
            </a:r>
            <a:r>
              <a:rPr lang="en-US" sz="1600" dirty="0"/>
              <a:t> we “consider balance and coherence across actions, roles, and commitments.”</a:t>
            </a:r>
          </a:p>
        </p:txBody>
      </p:sp>
      <p:sp>
        <p:nvSpPr>
          <p:cNvPr id="2" name="Slide Number Placeholder 1">
            <a:extLst>
              <a:ext uri="{FF2B5EF4-FFF2-40B4-BE49-F238E27FC236}">
                <a16:creationId xmlns:a16="http://schemas.microsoft.com/office/drawing/2014/main" id="{63B552BC-9585-82B5-96F8-BD44691B6AC0}"/>
              </a:ext>
            </a:extLst>
          </p:cNvPr>
          <p:cNvSpPr>
            <a:spLocks noGrp="1"/>
          </p:cNvSpPr>
          <p:nvPr>
            <p:ph type="sldNum" sz="quarter" idx="12"/>
          </p:nvPr>
        </p:nvSpPr>
        <p:spPr/>
        <p:txBody>
          <a:bodyPr/>
          <a:lstStyle/>
          <a:p>
            <a:fld id="{BECF63ED-5365-0347-943C-46237B9951C9}" type="slidenum">
              <a:rPr lang="en-US" smtClean="0"/>
              <a:t>5</a:t>
            </a:fld>
            <a:endParaRPr lang="en-US" dirty="0"/>
          </a:p>
        </p:txBody>
      </p:sp>
    </p:spTree>
    <p:extLst>
      <p:ext uri="{BB962C8B-B14F-4D97-AF65-F5344CB8AC3E}">
        <p14:creationId xmlns:p14="http://schemas.microsoft.com/office/powerpoint/2010/main" val="268152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168"/>
            <a:lum/>
          </a:blip>
          <a:srcRect/>
          <a:stretch>
            <a:fillRect t="-16000" b="-16000"/>
          </a:stretch>
        </a:blipFill>
        <a:effectLst/>
      </p:bgPr>
    </p:bg>
    <p:spTree>
      <p:nvGrpSpPr>
        <p:cNvPr id="1" name="">
          <a:extLst>
            <a:ext uri="{FF2B5EF4-FFF2-40B4-BE49-F238E27FC236}">
              <a16:creationId xmlns:a16="http://schemas.microsoft.com/office/drawing/2014/main" id="{0F475774-3612-C578-17D7-5641B77DFE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6B215F-EE82-9E35-E3B3-B91491C6D8E2}"/>
              </a:ext>
            </a:extLst>
          </p:cNvPr>
          <p:cNvSpPr>
            <a:spLocks noGrp="1"/>
          </p:cNvSpPr>
          <p:nvPr>
            <p:ph type="sldNum" sz="quarter" idx="12"/>
          </p:nvPr>
        </p:nvSpPr>
        <p:spPr/>
        <p:txBody>
          <a:bodyPr/>
          <a:lstStyle/>
          <a:p>
            <a:fld id="{BECF63ED-5365-0347-943C-46237B9951C9}" type="slidenum">
              <a:rPr lang="en-US" smtClean="0"/>
              <a:t>6</a:t>
            </a:fld>
            <a:endParaRPr lang="en-US" dirty="0"/>
          </a:p>
        </p:txBody>
      </p:sp>
      <p:sp>
        <p:nvSpPr>
          <p:cNvPr id="3" name="Title 2">
            <a:extLst>
              <a:ext uri="{FF2B5EF4-FFF2-40B4-BE49-F238E27FC236}">
                <a16:creationId xmlns:a16="http://schemas.microsoft.com/office/drawing/2014/main" id="{99367F67-5A39-40F7-B510-04323A2DE3F9}"/>
              </a:ext>
            </a:extLst>
          </p:cNvPr>
          <p:cNvSpPr>
            <a:spLocks noGrp="1"/>
          </p:cNvSpPr>
          <p:nvPr>
            <p:ph type="title"/>
          </p:nvPr>
        </p:nvSpPr>
        <p:spPr>
          <a:xfrm>
            <a:off x="0" y="0"/>
            <a:ext cx="12192000" cy="6858000"/>
          </a:xfrm>
          <a:solidFill>
            <a:schemeClr val="accent1">
              <a:alpha val="19938"/>
            </a:schemeClr>
          </a:solidFill>
        </p:spPr>
        <p:txBody>
          <a:bodyPr bIns="274320" anchor="ctr" anchorCtr="0"/>
          <a:lstStyle/>
          <a:p>
            <a:r>
              <a:rPr lang="en-US" sz="6600" dirty="0"/>
              <a:t>What is</a:t>
            </a:r>
            <a:br>
              <a:rPr lang="en-US" sz="8800" dirty="0"/>
            </a:br>
            <a:r>
              <a:rPr lang="en-US" sz="8800" b="0" dirty="0">
                <a:effectLst>
                  <a:glow rad="190500">
                    <a:schemeClr val="accent2">
                      <a:lumMod val="75000"/>
                      <a:alpha val="44683"/>
                    </a:schemeClr>
                  </a:glow>
                </a:effectLst>
              </a:rPr>
              <a:t>Progressive Enhancement?</a:t>
            </a:r>
          </a:p>
        </p:txBody>
      </p:sp>
    </p:spTree>
    <p:extLst>
      <p:ext uri="{BB962C8B-B14F-4D97-AF65-F5344CB8AC3E}">
        <p14:creationId xmlns:p14="http://schemas.microsoft.com/office/powerpoint/2010/main" val="84843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A4228-12EB-9DCD-00F9-E082E36FF007}"/>
              </a:ext>
            </a:extLst>
          </p:cNvPr>
          <p:cNvSpPr>
            <a:spLocks noGrp="1"/>
          </p:cNvSpPr>
          <p:nvPr>
            <p:ph type="title"/>
          </p:nvPr>
        </p:nvSpPr>
        <p:spPr/>
        <p:txBody>
          <a:bodyPr anchor="ctr" anchorCtr="0"/>
          <a:lstStyle/>
          <a:p>
            <a:r>
              <a:rPr lang="en-US" sz="2400" dirty="0">
                <a:solidFill>
                  <a:schemeClr val="tx1"/>
                </a:solidFill>
              </a:rPr>
              <a:t>Definition</a:t>
            </a:r>
            <a:br>
              <a:rPr lang="en-US" dirty="0">
                <a:solidFill>
                  <a:schemeClr val="tx1"/>
                </a:solidFill>
              </a:rPr>
            </a:br>
            <a:r>
              <a:rPr lang="en-US" b="0" dirty="0">
                <a:solidFill>
                  <a:schemeClr val="tx1"/>
                </a:solidFill>
              </a:rPr>
              <a:t>Progressive Enhancement</a:t>
            </a:r>
          </a:p>
        </p:txBody>
      </p:sp>
      <p:sp>
        <p:nvSpPr>
          <p:cNvPr id="4" name="Text Placeholder 3">
            <a:extLst>
              <a:ext uri="{FF2B5EF4-FFF2-40B4-BE49-F238E27FC236}">
                <a16:creationId xmlns:a16="http://schemas.microsoft.com/office/drawing/2014/main" id="{3F7E327D-EDD2-B514-4B68-BA3186369A0B}"/>
              </a:ext>
            </a:extLst>
          </p:cNvPr>
          <p:cNvSpPr>
            <a:spLocks noGrp="1"/>
          </p:cNvSpPr>
          <p:nvPr>
            <p:ph type="body" sz="quarter" idx="13"/>
          </p:nvPr>
        </p:nvSpPr>
        <p:spPr>
          <a:xfrm>
            <a:off x="5410200" y="1600200"/>
            <a:ext cx="6355080" cy="4343400"/>
          </a:xfrm>
        </p:spPr>
        <p:txBody>
          <a:bodyPr numCol="1" spcCol="182880"/>
          <a:lstStyle/>
          <a:p>
            <a:pPr marL="9525" indent="0">
              <a:spcBef>
                <a:spcPts val="0"/>
              </a:spcBef>
              <a:spcAft>
                <a:spcPts val="1800"/>
              </a:spcAft>
              <a:buNone/>
            </a:pPr>
            <a:r>
              <a:rPr lang="en-US" sz="2800" dirty="0">
                <a:solidFill>
                  <a:schemeClr val="tx1"/>
                </a:solidFill>
                <a:effectLst/>
              </a:rPr>
              <a:t>“a design philosophy that provides a baseline of essential content and functionality to as many users as possible, while delivering the best possible experience only to users of the most modern browsers that can run all the required code.”</a:t>
            </a:r>
          </a:p>
          <a:p>
            <a:pPr marL="9525" indent="0">
              <a:spcBef>
                <a:spcPts val="0"/>
              </a:spcBef>
              <a:spcAft>
                <a:spcPts val="600"/>
              </a:spcAft>
              <a:buNone/>
            </a:pPr>
            <a:r>
              <a:rPr lang="en-US" sz="1800" b="1" dirty="0">
                <a:solidFill>
                  <a:schemeClr val="tx1"/>
                </a:solidFill>
                <a:effectLst/>
              </a:rPr>
              <a:t>from MDN web docs</a:t>
            </a:r>
            <a:br>
              <a:rPr lang="en-US" sz="1800" b="1" dirty="0">
                <a:effectLst/>
              </a:rPr>
            </a:br>
            <a:r>
              <a:rPr lang="en-US" sz="1400" dirty="0">
                <a:effectLst/>
                <a:hlinkClick r:id="rId3"/>
              </a:rPr>
              <a:t>https://</a:t>
            </a:r>
            <a:r>
              <a:rPr lang="en-US" sz="1400" dirty="0" err="1">
                <a:effectLst/>
                <a:hlinkClick r:id="rId3"/>
              </a:rPr>
              <a:t>developer.mozilla.org</a:t>
            </a:r>
            <a:r>
              <a:rPr lang="en-US" sz="1400" dirty="0">
                <a:effectLst/>
                <a:hlinkClick r:id="rId3"/>
              </a:rPr>
              <a:t>/</a:t>
            </a:r>
            <a:r>
              <a:rPr lang="en-US" sz="1400" dirty="0" err="1">
                <a:effectLst/>
                <a:hlinkClick r:id="rId3"/>
              </a:rPr>
              <a:t>en</a:t>
            </a:r>
            <a:r>
              <a:rPr lang="en-US" sz="1400" dirty="0">
                <a:effectLst/>
                <a:hlinkClick r:id="rId3"/>
              </a:rPr>
              <a:t>-US/docs/Glossary/</a:t>
            </a:r>
            <a:r>
              <a:rPr lang="en-US" sz="1400" dirty="0" err="1">
                <a:effectLst/>
                <a:hlinkClick r:id="rId3"/>
              </a:rPr>
              <a:t>Progressive_Enhancement</a:t>
            </a:r>
            <a:endParaRPr lang="en-US" sz="1400" dirty="0">
              <a:effectLst/>
            </a:endParaRPr>
          </a:p>
          <a:p>
            <a:pPr marL="9525" indent="0">
              <a:buNone/>
            </a:pPr>
            <a:endParaRPr lang="en-US" sz="1800" dirty="0">
              <a:effectLst/>
            </a:endParaRPr>
          </a:p>
        </p:txBody>
      </p:sp>
      <p:sp>
        <p:nvSpPr>
          <p:cNvPr id="2" name="Slide Number Placeholder 1">
            <a:extLst>
              <a:ext uri="{FF2B5EF4-FFF2-40B4-BE49-F238E27FC236}">
                <a16:creationId xmlns:a16="http://schemas.microsoft.com/office/drawing/2014/main" id="{6FD99D47-857D-DF2A-1018-701C5B01405A}"/>
              </a:ext>
            </a:extLst>
          </p:cNvPr>
          <p:cNvSpPr>
            <a:spLocks noGrp="1"/>
          </p:cNvSpPr>
          <p:nvPr>
            <p:ph type="sldNum" sz="quarter" idx="12"/>
          </p:nvPr>
        </p:nvSpPr>
        <p:spPr/>
        <p:txBody>
          <a:bodyPr/>
          <a:lstStyle/>
          <a:p>
            <a:fld id="{BECF63ED-5365-0347-943C-46237B9951C9}" type="slidenum">
              <a:rPr lang="en-US" smtClean="0"/>
              <a:t>7</a:t>
            </a:fld>
            <a:endParaRPr lang="en-US" dirty="0"/>
          </a:p>
        </p:txBody>
      </p:sp>
    </p:spTree>
    <p:extLst>
      <p:ext uri="{BB962C8B-B14F-4D97-AF65-F5344CB8AC3E}">
        <p14:creationId xmlns:p14="http://schemas.microsoft.com/office/powerpoint/2010/main" val="346352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168"/>
            <a:lum/>
          </a:blip>
          <a:srcRect/>
          <a:stretch>
            <a:fillRect t="-9000" b="-9000"/>
          </a:stretch>
        </a:blipFill>
        <a:effectLst/>
      </p:bgPr>
    </p:bg>
    <p:spTree>
      <p:nvGrpSpPr>
        <p:cNvPr id="1" name="">
          <a:extLst>
            <a:ext uri="{FF2B5EF4-FFF2-40B4-BE49-F238E27FC236}">
              <a16:creationId xmlns:a16="http://schemas.microsoft.com/office/drawing/2014/main" id="{6EC8CA8E-9B3C-7993-6973-8C01E01AAA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A8B89A-8136-B0F8-AE21-924B9C46DBB4}"/>
              </a:ext>
            </a:extLst>
          </p:cNvPr>
          <p:cNvSpPr>
            <a:spLocks noGrp="1"/>
          </p:cNvSpPr>
          <p:nvPr>
            <p:ph type="title"/>
          </p:nvPr>
        </p:nvSpPr>
        <p:spPr/>
        <p:txBody>
          <a:bodyPr anchor="ctr" anchorCtr="0"/>
          <a:lstStyle/>
          <a:p>
            <a:r>
              <a:rPr lang="en-US" sz="6600" dirty="0">
                <a:latin typeface="Arial Black" panose="020B0604020202020204" pitchFamily="34" charset="0"/>
                <a:cs typeface="Arial Black" panose="020B0604020202020204" pitchFamily="34" charset="0"/>
              </a:rPr>
              <a:t>What is</a:t>
            </a:r>
            <a:br>
              <a:rPr lang="en-US" sz="8800" dirty="0">
                <a:latin typeface="Arial Black" panose="020B0604020202020204" pitchFamily="34" charset="0"/>
                <a:cs typeface="Arial Black" panose="020B0604020202020204" pitchFamily="34" charset="0"/>
              </a:rPr>
            </a:br>
            <a:r>
              <a:rPr lang="en-US" sz="8800" b="0" dirty="0">
                <a:effectLst>
                  <a:glow rad="190500">
                    <a:schemeClr val="accent5">
                      <a:lumMod val="40000"/>
                      <a:lumOff val="60000"/>
                    </a:schemeClr>
                  </a:glow>
                </a:effectLst>
                <a:latin typeface="+mj-lt"/>
                <a:cs typeface="Arial Black" panose="020B0604020202020204" pitchFamily="34" charset="0"/>
              </a:rPr>
              <a:t>Graceful Degradation?</a:t>
            </a:r>
          </a:p>
        </p:txBody>
      </p:sp>
      <p:sp>
        <p:nvSpPr>
          <p:cNvPr id="2" name="Slide Number Placeholder 1">
            <a:extLst>
              <a:ext uri="{FF2B5EF4-FFF2-40B4-BE49-F238E27FC236}">
                <a16:creationId xmlns:a16="http://schemas.microsoft.com/office/drawing/2014/main" id="{3036F303-C2BB-CB6A-F66E-81DE26F5EC1A}"/>
              </a:ext>
            </a:extLst>
          </p:cNvPr>
          <p:cNvSpPr>
            <a:spLocks noGrp="1"/>
          </p:cNvSpPr>
          <p:nvPr>
            <p:ph type="sldNum" sz="quarter" idx="12"/>
          </p:nvPr>
        </p:nvSpPr>
        <p:spPr/>
        <p:txBody>
          <a:bodyPr/>
          <a:lstStyle/>
          <a:p>
            <a:fld id="{BECF63ED-5365-0347-943C-46237B9951C9}" type="slidenum">
              <a:rPr lang="en-US" smtClean="0"/>
              <a:t>8</a:t>
            </a:fld>
            <a:endParaRPr lang="en-US" dirty="0"/>
          </a:p>
        </p:txBody>
      </p:sp>
    </p:spTree>
    <p:extLst>
      <p:ext uri="{BB962C8B-B14F-4D97-AF65-F5344CB8AC3E}">
        <p14:creationId xmlns:p14="http://schemas.microsoft.com/office/powerpoint/2010/main" val="112749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98C67C22-B5A8-DD1C-2A01-22BFBBB2B0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C7174-71D2-8C24-0D24-B46F57496CD3}"/>
              </a:ext>
            </a:extLst>
          </p:cNvPr>
          <p:cNvSpPr>
            <a:spLocks noGrp="1"/>
          </p:cNvSpPr>
          <p:nvPr>
            <p:ph type="title"/>
          </p:nvPr>
        </p:nvSpPr>
        <p:spPr/>
        <p:txBody>
          <a:bodyPr anchor="ctr" anchorCtr="0"/>
          <a:lstStyle/>
          <a:p>
            <a:r>
              <a:rPr lang="en-US" sz="2400" dirty="0">
                <a:solidFill>
                  <a:schemeClr val="accent5">
                    <a:lumMod val="50000"/>
                  </a:schemeClr>
                </a:solidFill>
              </a:rPr>
              <a:t>Definition</a:t>
            </a:r>
            <a:br>
              <a:rPr lang="en-US" dirty="0">
                <a:solidFill>
                  <a:schemeClr val="accent5">
                    <a:lumMod val="50000"/>
                  </a:schemeClr>
                </a:solidFill>
              </a:rPr>
            </a:br>
            <a:r>
              <a:rPr lang="en-US" b="0" dirty="0">
                <a:solidFill>
                  <a:schemeClr val="accent5">
                    <a:lumMod val="50000"/>
                  </a:schemeClr>
                </a:solidFill>
              </a:rPr>
              <a:t>Graceful Degradation</a:t>
            </a:r>
          </a:p>
        </p:txBody>
      </p:sp>
      <p:sp>
        <p:nvSpPr>
          <p:cNvPr id="4" name="Text Placeholder 3">
            <a:extLst>
              <a:ext uri="{FF2B5EF4-FFF2-40B4-BE49-F238E27FC236}">
                <a16:creationId xmlns:a16="http://schemas.microsoft.com/office/drawing/2014/main" id="{D39C28D8-812F-BD0B-0A5B-C8F5A668791A}"/>
              </a:ext>
            </a:extLst>
          </p:cNvPr>
          <p:cNvSpPr>
            <a:spLocks noGrp="1"/>
          </p:cNvSpPr>
          <p:nvPr>
            <p:ph type="body" sz="quarter" idx="13"/>
          </p:nvPr>
        </p:nvSpPr>
        <p:spPr>
          <a:xfrm>
            <a:off x="4724400" y="1600200"/>
            <a:ext cx="7040880" cy="4343400"/>
          </a:xfrm>
        </p:spPr>
        <p:txBody>
          <a:bodyPr numCol="1" spcCol="182880"/>
          <a:lstStyle/>
          <a:p>
            <a:pPr marL="9525" indent="0">
              <a:spcBef>
                <a:spcPts val="0"/>
              </a:spcBef>
              <a:spcAft>
                <a:spcPts val="1800"/>
              </a:spcAft>
              <a:buNone/>
            </a:pPr>
            <a:r>
              <a:rPr lang="en-US" sz="2800" dirty="0">
                <a:solidFill>
                  <a:schemeClr val="accent5">
                    <a:lumMod val="50000"/>
                  </a:schemeClr>
                </a:solidFill>
              </a:rPr>
              <a:t>“a design philosophy that centers around trying to build a modern website/application that will work in the newest browsers but falls back to an experience that while not as good still delivers essential content and functionality in older browsers.”</a:t>
            </a:r>
          </a:p>
          <a:p>
            <a:pPr marL="9525" indent="0">
              <a:spcBef>
                <a:spcPts val="0"/>
              </a:spcBef>
              <a:spcAft>
                <a:spcPts val="1800"/>
              </a:spcAft>
              <a:buNone/>
            </a:pPr>
            <a:r>
              <a:rPr lang="en-US" sz="1800" dirty="0">
                <a:solidFill>
                  <a:schemeClr val="accent5">
                    <a:lumMod val="50000"/>
                  </a:schemeClr>
                </a:solidFill>
              </a:rPr>
              <a:t>from </a:t>
            </a:r>
            <a:r>
              <a:rPr lang="en-US" sz="1800" b="1" dirty="0">
                <a:solidFill>
                  <a:schemeClr val="accent5">
                    <a:lumMod val="50000"/>
                  </a:schemeClr>
                </a:solidFill>
              </a:rPr>
              <a:t>MDN web docs</a:t>
            </a:r>
            <a:br>
              <a:rPr lang="en-US" sz="1400" b="1" dirty="0"/>
            </a:br>
            <a:r>
              <a:rPr lang="en-US" sz="1400" dirty="0">
                <a:hlinkClick r:id="rId3"/>
              </a:rPr>
              <a:t>https://developer.mozilla.org/en-US/docs/Glossary/Graceful_degradation</a:t>
            </a:r>
            <a:endParaRPr lang="en-US" sz="1400" dirty="0"/>
          </a:p>
        </p:txBody>
      </p:sp>
      <p:sp>
        <p:nvSpPr>
          <p:cNvPr id="2" name="Slide Number Placeholder 1">
            <a:extLst>
              <a:ext uri="{FF2B5EF4-FFF2-40B4-BE49-F238E27FC236}">
                <a16:creationId xmlns:a16="http://schemas.microsoft.com/office/drawing/2014/main" id="{02698735-5B05-46CC-E9A5-3C4EE58BB748}"/>
              </a:ext>
            </a:extLst>
          </p:cNvPr>
          <p:cNvSpPr>
            <a:spLocks noGrp="1"/>
          </p:cNvSpPr>
          <p:nvPr>
            <p:ph type="sldNum" sz="quarter" idx="12"/>
          </p:nvPr>
        </p:nvSpPr>
        <p:spPr/>
        <p:txBody>
          <a:bodyPr/>
          <a:lstStyle/>
          <a:p>
            <a:fld id="{BECF63ED-5365-0347-943C-46237B9951C9}" type="slidenum">
              <a:rPr lang="en-US" smtClean="0"/>
              <a:t>9</a:t>
            </a:fld>
            <a:endParaRPr lang="en-US" dirty="0"/>
          </a:p>
        </p:txBody>
      </p:sp>
    </p:spTree>
    <p:extLst>
      <p:ext uri="{BB962C8B-B14F-4D97-AF65-F5344CB8AC3E}">
        <p14:creationId xmlns:p14="http://schemas.microsoft.com/office/powerpoint/2010/main" val="3160134209"/>
      </p:ext>
    </p:extLst>
  </p:cSld>
  <p:clrMapOvr>
    <a:masterClrMapping/>
  </p:clrMapOvr>
</p:sld>
</file>

<file path=ppt/theme/theme1.xml><?xml version="1.0" encoding="utf-8"?>
<a:theme xmlns:a="http://schemas.openxmlformats.org/drawingml/2006/main" name="White Print MITRE">
  <a:themeElements>
    <a:clrScheme name="Custom 4">
      <a:dk1>
        <a:srgbClr val="0D2441"/>
      </a:dk1>
      <a:lt1>
        <a:srgbClr val="FFFFFF"/>
      </a:lt1>
      <a:dk2>
        <a:srgbClr val="0D2441"/>
      </a:dk2>
      <a:lt2>
        <a:srgbClr val="E6E6E6"/>
      </a:lt2>
      <a:accent1>
        <a:srgbClr val="00B0F0"/>
      </a:accent1>
      <a:accent2>
        <a:srgbClr val="8FD8F8"/>
      </a:accent2>
      <a:accent3>
        <a:srgbClr val="0070C0"/>
      </a:accent3>
      <a:accent4>
        <a:srgbClr val="23CA41"/>
      </a:accent4>
      <a:accent5>
        <a:srgbClr val="D3442E"/>
      </a:accent5>
      <a:accent6>
        <a:srgbClr val="FEFB00"/>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TRE-PPT-template-16x9-2025_new.pptx" id="{47CD3365-431C-4D07-9E9A-F84A94CCCF90}" vid="{6770AC04-4476-480B-8507-401D0075B723}"/>
    </a:ext>
  </a:extLst>
</a:theme>
</file>

<file path=ppt/theme/theme2.xml><?xml version="1.0" encoding="utf-8"?>
<a:theme xmlns:a="http://schemas.openxmlformats.org/drawingml/2006/main" name="Blue MITRE">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TRE-PPT-template-16x9-2025_new.pptx" id="{47CD3365-431C-4D07-9E9A-F84A94CCCF90}" vid="{DE255B89-F82F-4FD7-BEA5-39B807C79A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9EFA259311514C9D487052C905A6A2" ma:contentTypeVersion="16" ma:contentTypeDescription="Create a new document." ma:contentTypeScope="" ma:versionID="3028e45b28e1eef35e8f0260d7b3658f">
  <xsd:schema xmlns:xsd="http://www.w3.org/2001/XMLSchema" xmlns:xs="http://www.w3.org/2001/XMLSchema" xmlns:p="http://schemas.microsoft.com/office/2006/metadata/properties" xmlns:ns3="0f653c87-7ef8-4f8b-a33e-2f20fa180d34" xmlns:ns4="40714a2c-6bcf-4636-be5c-122bcf9fff28" targetNamespace="http://schemas.microsoft.com/office/2006/metadata/properties" ma:root="true" ma:fieldsID="a4e37a1349d3153f4ad97ad7617f8d60" ns3:_="" ns4:_="">
    <xsd:import namespace="0f653c87-7ef8-4f8b-a33e-2f20fa180d34"/>
    <xsd:import namespace="40714a2c-6bcf-4636-be5c-122bcf9fff2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_activity"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53c87-7ef8-4f8b-a33e-2f20fa180d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714a2c-6bcf-4636-be5c-122bcf9fff2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0714a2c-6bcf-4636-be5c-122bcf9fff28" xsi:nil="true"/>
  </documentManagement>
</p:properties>
</file>

<file path=customXml/itemProps1.xml><?xml version="1.0" encoding="utf-8"?>
<ds:datastoreItem xmlns:ds="http://schemas.openxmlformats.org/officeDocument/2006/customXml" ds:itemID="{CB549A23-B9E9-4EE3-B362-768D88FAC3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53c87-7ef8-4f8b-a33e-2f20fa180d34"/>
    <ds:schemaRef ds:uri="40714a2c-6bcf-4636-be5c-122bcf9fff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99D9E4-E56B-4A07-8E6F-A17FC1CB4296}">
  <ds:schemaRefs>
    <ds:schemaRef ds:uri="http://schemas.microsoft.com/sharepoint/v3/contenttype/forms"/>
  </ds:schemaRefs>
</ds:datastoreItem>
</file>

<file path=customXml/itemProps3.xml><?xml version="1.0" encoding="utf-8"?>
<ds:datastoreItem xmlns:ds="http://schemas.openxmlformats.org/officeDocument/2006/customXml" ds:itemID="{8BA7D7CE-B3C2-40BC-95BC-B867E09A8123}">
  <ds:schemaRef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0f653c87-7ef8-4f8b-a33e-2f20fa180d34"/>
    <ds:schemaRef ds:uri="http://schemas.microsoft.com/office/2006/metadata/properties"/>
    <ds:schemaRef ds:uri="http://purl.org/dc/terms/"/>
    <ds:schemaRef ds:uri="http://www.w3.org/XML/1998/namespace"/>
    <ds:schemaRef ds:uri="40714a2c-6bcf-4636-be5c-122bcf9fff2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White Print MITRE</Template>
  <TotalTime>5788</TotalTime>
  <Words>4293</Words>
  <Application>Microsoft Macintosh PowerPoint</Application>
  <PresentationFormat>Widescreen</PresentationFormat>
  <Paragraphs>871</Paragraphs>
  <Slides>29</Slides>
  <Notes>28</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-apple-system-font</vt:lpstr>
      <vt:lpstr>Aptos</vt:lpstr>
      <vt:lpstr>Arial</vt:lpstr>
      <vt:lpstr>Arial Black</vt:lpstr>
      <vt:lpstr>Arial Narrow</vt:lpstr>
      <vt:lpstr>Calibri</vt:lpstr>
      <vt:lpstr>Consolas</vt:lpstr>
      <vt:lpstr>Courier New</vt:lpstr>
      <vt:lpstr>Slack-Lato</vt:lpstr>
      <vt:lpstr>Times New Roman</vt:lpstr>
      <vt:lpstr>Wingdings</vt:lpstr>
      <vt:lpstr>White Print MITRE</vt:lpstr>
      <vt:lpstr>Blue MITRE</vt:lpstr>
      <vt:lpstr>Progressive Enhancement   vs Graceful Degradation</vt:lpstr>
      <vt:lpstr>Hi! I’m Jen Strickland.</vt:lpstr>
      <vt:lpstr>Overview</vt:lpstr>
      <vt:lpstr>What is Ethical?</vt:lpstr>
      <vt:lpstr>Definition Ethical</vt:lpstr>
      <vt:lpstr>What is Progressive Enhancement?</vt:lpstr>
      <vt:lpstr>Definition Progressive Enhancement</vt:lpstr>
      <vt:lpstr>What is Graceful Degradation?</vt:lpstr>
      <vt:lpstr>Definition Graceful Degradation</vt:lpstr>
      <vt:lpstr>Related Design Concepts Accessible Responsive Adaptive Sustainable</vt:lpstr>
      <vt:lpstr>Related Design Concepts</vt:lpstr>
      <vt:lpstr>Responsive vs Adaptive</vt:lpstr>
      <vt:lpstr>What’s the Big Deal?</vt:lpstr>
      <vt:lpstr>Device Fragmentation Landscape</vt:lpstr>
      <vt:lpstr>Android Fragmentation</vt:lpstr>
      <vt:lpstr>Android Fragmentation: Market Share</vt:lpstr>
      <vt:lpstr>iPhone Fragmentation Over the Years</vt:lpstr>
      <vt:lpstr>iPhone Fragmentation: Size</vt:lpstr>
      <vt:lpstr>iPhone Fragmentation: Market Share</vt:lpstr>
      <vt:lpstr>iPhone Fragmentation: Processing Power</vt:lpstr>
      <vt:lpstr>iPhone Fragmentation:  Capabilities </vt:lpstr>
      <vt:lpstr>Imagine that for every service and device… Android, Windows, tablets, TVs, cars, wearables, etc.</vt:lpstr>
      <vt:lpstr>Why are modern websites slower? [and thereby emitting more greenhouse gas, wearing out devices]</vt:lpstr>
      <vt:lpstr>Ouch! What to do…</vt:lpstr>
      <vt:lpstr>Why I assert progressive enhancement is more ethical…</vt:lpstr>
      <vt:lpstr>Progressive Enhancement vs Graceful Degradation</vt:lpstr>
      <vt:lpstr>Deliver just what’s needed</vt:lpstr>
      <vt:lpstr>How to Progressive Enhancement example</vt:lpstr>
      <vt:lpstr>Thank you so much! Any Questions?</vt:lpstr>
    </vt:vector>
  </TitlesOfParts>
  <Manager/>
  <Company>The MITRE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Enhancement vs Graceful Degradation, and ethical issue</dc:title>
  <dc:subject/>
  <dc:creator>Jennifer Strickland</dc:creator>
  <cp:keywords/>
  <dc:description>Approved for Public Release;  Distribution Unlimited. Public Release Case Number 25-0528
</dc:description>
  <cp:lastModifiedBy>Jennifer Strickland</cp:lastModifiedBy>
  <cp:revision>63</cp:revision>
  <cp:lastPrinted>2020-12-17T13:42:49Z</cp:lastPrinted>
  <dcterms:created xsi:type="dcterms:W3CDTF">2025-02-04T13:54:39Z</dcterms:created>
  <dcterms:modified xsi:type="dcterms:W3CDTF">2025-02-25T22:53:48Z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